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comments/comment4.xml" ContentType="application/vnd.openxmlformats-officedocument.presentationml.comments+xml"/>
  <Override PartName="/ppt/commentAuthors.xml" ContentType="application/vnd.openxmlformats-officedocument.presentationml.commentAuthors+xml"/>
  <Override PartName="/ppt/comments/comment2.xml" ContentType="application/vnd.openxmlformats-officedocument.presentationml.comment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comments/comment3.xml" ContentType="application/vnd.openxmlformats-officedocument.presentationml.comments+xml"/>
  <Override PartName="/ppt/slideLayouts/slideLayout10.xml" ContentType="application/vnd.openxmlformats-officedocument.presentationml.slideLayout+xml"/>
  <Override PartName="/ppt/comments/comment1.xml" ContentType="application/vnd.openxmlformats-officedocument.presentationml.comments+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notesSlides/notesSlide18.xml" ContentType="application/vnd.openxmlformats-officedocument.presentationml.notes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40" r:id="rId1"/>
  </p:sldMasterIdLst>
  <p:notesMasterIdLst>
    <p:notesMasterId r:id="rId65"/>
  </p:notesMasterIdLst>
  <p:sldIdLst>
    <p:sldId id="256" r:id="rId2"/>
    <p:sldId id="258" r:id="rId3"/>
    <p:sldId id="313" r:id="rId4"/>
    <p:sldId id="281" r:id="rId5"/>
    <p:sldId id="285" r:id="rId6"/>
    <p:sldId id="326" r:id="rId7"/>
    <p:sldId id="283" r:id="rId8"/>
    <p:sldId id="288" r:id="rId9"/>
    <p:sldId id="284" r:id="rId10"/>
    <p:sldId id="286" r:id="rId11"/>
    <p:sldId id="287" r:id="rId12"/>
    <p:sldId id="335" r:id="rId13"/>
    <p:sldId id="314" r:id="rId14"/>
    <p:sldId id="344" r:id="rId15"/>
    <p:sldId id="333" r:id="rId16"/>
    <p:sldId id="345" r:id="rId17"/>
    <p:sldId id="291" r:id="rId18"/>
    <p:sldId id="292" r:id="rId19"/>
    <p:sldId id="343" r:id="rId20"/>
    <p:sldId id="346" r:id="rId21"/>
    <p:sldId id="293" r:id="rId22"/>
    <p:sldId id="337" r:id="rId23"/>
    <p:sldId id="338" r:id="rId24"/>
    <p:sldId id="339" r:id="rId25"/>
    <p:sldId id="295" r:id="rId26"/>
    <p:sldId id="354" r:id="rId27"/>
    <p:sldId id="315" r:id="rId28"/>
    <p:sldId id="316" r:id="rId29"/>
    <p:sldId id="317" r:id="rId30"/>
    <p:sldId id="318" r:id="rId31"/>
    <p:sldId id="319" r:id="rId32"/>
    <p:sldId id="320" r:id="rId33"/>
    <p:sldId id="321" r:id="rId34"/>
    <p:sldId id="322" r:id="rId35"/>
    <p:sldId id="323" r:id="rId36"/>
    <p:sldId id="324" r:id="rId37"/>
    <p:sldId id="299" r:id="rId38"/>
    <p:sldId id="325" r:id="rId39"/>
    <p:sldId id="303" r:id="rId40"/>
    <p:sldId id="304" r:id="rId41"/>
    <p:sldId id="305" r:id="rId42"/>
    <p:sldId id="306" r:id="rId43"/>
    <p:sldId id="307" r:id="rId44"/>
    <p:sldId id="327" r:id="rId45"/>
    <p:sldId id="328" r:id="rId46"/>
    <p:sldId id="308" r:id="rId47"/>
    <p:sldId id="309" r:id="rId48"/>
    <p:sldId id="310" r:id="rId49"/>
    <p:sldId id="311" r:id="rId50"/>
    <p:sldId id="329" r:id="rId51"/>
    <p:sldId id="330" r:id="rId52"/>
    <p:sldId id="347" r:id="rId53"/>
    <p:sldId id="348" r:id="rId54"/>
    <p:sldId id="349" r:id="rId55"/>
    <p:sldId id="331" r:id="rId56"/>
    <p:sldId id="355" r:id="rId57"/>
    <p:sldId id="350" r:id="rId58"/>
    <p:sldId id="351" r:id="rId59"/>
    <p:sldId id="352" r:id="rId60"/>
    <p:sldId id="353" r:id="rId61"/>
    <p:sldId id="289" r:id="rId62"/>
    <p:sldId id="294" r:id="rId63"/>
    <p:sldId id="332" r:id="rId6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5"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99"/>
    <a:srgbClr val="CCFFCC"/>
    <a:srgbClr val="6600CC"/>
    <a:srgbClr val="FFCC66"/>
    <a:srgbClr val="336600"/>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73656" autoAdjust="0"/>
  </p:normalViewPr>
  <p:slideViewPr>
    <p:cSldViewPr>
      <p:cViewPr varScale="1">
        <p:scale>
          <a:sx n="49" d="100"/>
          <a:sy n="49" d="100"/>
        </p:scale>
        <p:origin x="-1656" y="-84"/>
      </p:cViewPr>
      <p:guideLst>
        <p:guide orient="horz" pos="2160"/>
        <p:guide pos="2880"/>
      </p:guideLst>
    </p:cSldViewPr>
  </p:slideViewPr>
  <p:outlineViewPr>
    <p:cViewPr>
      <p:scale>
        <a:sx n="33" d="100"/>
        <a:sy n="33" d="100"/>
      </p:scale>
      <p:origin x="0" y="132"/>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1-03-03T15:16:45.124" idx="1">
    <p:pos x="4925" y="2433"/>
    <p:text>read further:
In Min's study, what forms are used to code what semantic properties? 
If structures are already there, what semantic properties do they encode first? Any under use or overuse? 
SLA research: marking of definiteness precede indefiniteness. Try to find out the developmental trend in spoken languages. </p:text>
  </p:cm>
</p:cmLst>
</file>

<file path=ppt/comments/comment2.xml><?xml version="1.0" encoding="utf-8"?>
<p:cmLst xmlns:a="http://schemas.openxmlformats.org/drawingml/2006/main" xmlns:r="http://schemas.openxmlformats.org/officeDocument/2006/relationships" xmlns:p="http://schemas.openxmlformats.org/presentationml/2006/main">
  <p:cm authorId="0" dt="2011-03-03T14:05:40.674" idx="2">
    <p:pos x="3057" y="1217"/>
    <p:text>construct my own examples</p:text>
  </p:cm>
</p:cmLst>
</file>

<file path=ppt/comments/comment3.xml><?xml version="1.0" encoding="utf-8"?>
<p:cmLst xmlns:a="http://schemas.openxmlformats.org/drawingml/2006/main" xmlns:r="http://schemas.openxmlformats.org/officeDocument/2006/relationships" xmlns:p="http://schemas.openxmlformats.org/presentationml/2006/main">
  <p:cm authorId="0" dt="2011-03-03T14:08:21.557" idx="3">
    <p:pos x="4004" y="1384"/>
    <p:text>make sure to indicate whether the sentence is discourse initial or not discourse initial. make sure all sentences are complete sentences</p:text>
  </p:cm>
</p:cmLst>
</file>

<file path=ppt/comments/comment4.xml><?xml version="1.0" encoding="utf-8"?>
<p:cmLst xmlns:a="http://schemas.openxmlformats.org/drawingml/2006/main" xmlns:r="http://schemas.openxmlformats.org/officeDocument/2006/relationships" xmlns:p="http://schemas.openxmlformats.org/presentationml/2006/main">
  <p:cm authorId="0" dt="2011-03-03T14:23:34.237" idx="4">
    <p:pos x="1203" y="3744"/>
    <p:text>the fact that some children who can already use dem do not use them in introduction already shows their sensitivity towards NP forms and semantic properties. 
e.g .how to evaluate their knowledge
three contexts. whether they can differentiate different 
introduction: expect to use numeral + classifier + NP (not in maintenance but in reintroduction).  </p:text>
  </p:cm>
  <p:cm authorId="0" dt="2011-03-03T14:27:01.639" idx="5">
    <p:pos x="4649" y="669"/>
    <p:text>how many children can produce existential constructions. </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232C041-0257-48E0-B553-0FAB74F7E8B6}" type="datetimeFigureOut">
              <a:rPr lang="en-US" smtClean="0"/>
              <a:pPr/>
              <a:t>3/4/2011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801A622-04E8-4106-BA9F-C3D516D83298}"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C4E5F337-75D5-4FC0-BD1A-1D13C77CA80D}" type="slidenum">
              <a:rPr lang="zh-TW" altLang="en-US"/>
              <a:pPr/>
              <a:t>2</a:t>
            </a:fld>
            <a:endParaRPr lang="en-US" altLang="zh-TW"/>
          </a:p>
        </p:txBody>
      </p:sp>
      <p:sp>
        <p:nvSpPr>
          <p:cNvPr id="77827" name="Rectangle 2"/>
          <p:cNvSpPr>
            <a:spLocks noGrp="1" noRot="1" noChangeAspect="1" noChangeArrowheads="1" noTextEdit="1"/>
          </p:cNvSpPr>
          <p:nvPr>
            <p:ph type="sldImg"/>
          </p:nvPr>
        </p:nvSpPr>
        <p:spPr>
          <a:xfrm>
            <a:off x="1143000" y="685800"/>
            <a:ext cx="4572000" cy="3429000"/>
          </a:xfrm>
          <a:ln/>
        </p:spPr>
      </p:sp>
      <p:sp>
        <p:nvSpPr>
          <p:cNvPr id="77828" name="Rectangle 3"/>
          <p:cNvSpPr>
            <a:spLocks noGrp="1" noChangeArrowheads="1"/>
          </p:cNvSpPr>
          <p:nvPr>
            <p:ph type="body" idx="1"/>
          </p:nvPr>
        </p:nvSpPr>
        <p:spPr>
          <a:noFill/>
          <a:ln/>
        </p:spPr>
        <p:txBody>
          <a:bodyPr/>
          <a:lstStyle/>
          <a:p>
            <a:endParaRPr lang="zh-TW" alt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Data collected in Nov 2008</a:t>
            </a:r>
          </a:p>
          <a:p>
            <a:r>
              <a:rPr lang="en-US" dirty="0" smtClean="0"/>
              <a:t>5 children in P2 </a:t>
            </a:r>
          </a:p>
          <a:p>
            <a:r>
              <a:rPr lang="en-US" baseline="0" dirty="0" smtClean="0"/>
              <a:t>All have severe or profound hearing loss </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C801A622-04E8-4106-BA9F-C3D516D83298}" type="slidenum">
              <a:rPr lang="en-US" smtClean="0"/>
              <a:pPr/>
              <a:t>29</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3B56F96-C71A-4070-93B5-20FE8F635650}" type="slidenum">
              <a:rPr lang="zh-TW" altLang="en-US"/>
              <a:pPr/>
              <a:t>33</a:t>
            </a:fld>
            <a:endParaRPr lang="en-US" altLang="zh-TW"/>
          </a:p>
        </p:txBody>
      </p:sp>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p:txBody>
          <a:bodyPr/>
          <a:lstStyle/>
          <a:p>
            <a:pPr>
              <a:lnSpc>
                <a:spcPct val="90000"/>
              </a:lnSpc>
            </a:pPr>
            <a:endParaRPr lang="en-US" altLang="zh-TW" sz="1000"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3881C29-CE32-4A48-9256-A894F42273B1}" type="slidenum">
              <a:rPr lang="zh-TW" altLang="en-US"/>
              <a:pPr/>
              <a:t>34</a:t>
            </a:fld>
            <a:endParaRPr lang="en-US" altLang="zh-TW"/>
          </a:p>
        </p:txBody>
      </p:sp>
      <p:sp>
        <p:nvSpPr>
          <p:cNvPr id="419842" name="Rectangle 2"/>
          <p:cNvSpPr>
            <a:spLocks noGrp="1" noRot="1" noChangeAspect="1" noChangeArrowheads="1" noTextEdit="1"/>
          </p:cNvSpPr>
          <p:nvPr>
            <p:ph type="sldImg"/>
          </p:nvPr>
        </p:nvSpPr>
        <p:spPr>
          <a:ln/>
        </p:spPr>
      </p:sp>
      <p:sp>
        <p:nvSpPr>
          <p:cNvPr id="419843" name="Rectangle 3"/>
          <p:cNvSpPr>
            <a:spLocks noGrp="1" noChangeArrowheads="1"/>
          </p:cNvSpPr>
          <p:nvPr>
            <p:ph type="body" idx="1"/>
          </p:nvPr>
        </p:nvSpPr>
        <p:spPr/>
        <p:txBody>
          <a:bodyPr/>
          <a:lstStyle/>
          <a:p>
            <a:r>
              <a:rPr lang="en-US" sz="1200" kern="1200" dirty="0" smtClean="0">
                <a:solidFill>
                  <a:schemeClr val="tx1"/>
                </a:solidFill>
                <a:latin typeface="+mn-lt"/>
                <a:ea typeface="+mn-ea"/>
                <a:cs typeface="+mn-cs"/>
              </a:rPr>
              <a:t>There is a grassland. There is also a river it. A bunny is running across the grassland. </a:t>
            </a:r>
          </a:p>
          <a:p>
            <a:r>
              <a:rPr lang="en-US" sz="1200" kern="1200" dirty="0" smtClean="0">
                <a:solidFill>
                  <a:schemeClr val="tx1"/>
                </a:solidFill>
                <a:latin typeface="+mn-lt"/>
                <a:ea typeface="+mn-ea"/>
                <a:cs typeface="+mn-cs"/>
              </a:rPr>
              <a:t>A goat is across the river. A bird is standing on a stone in the river.</a:t>
            </a:r>
          </a:p>
          <a:p>
            <a:r>
              <a:rPr lang="en-US" sz="1200" kern="1200" dirty="0" smtClean="0">
                <a:solidFill>
                  <a:schemeClr val="tx1"/>
                </a:solidFill>
                <a:latin typeface="+mn-lt"/>
                <a:ea typeface="+mn-ea"/>
                <a:cs typeface="+mn-cs"/>
              </a:rPr>
              <a:t>The bunny jumps over the river.</a:t>
            </a:r>
          </a:p>
          <a:p>
            <a:r>
              <a:rPr lang="en-US" sz="1200" kern="1200" dirty="0" smtClean="0">
                <a:solidFill>
                  <a:schemeClr val="tx1"/>
                </a:solidFill>
                <a:latin typeface="+mn-lt"/>
                <a:ea typeface="+mn-ea"/>
                <a:cs typeface="+mn-cs"/>
              </a:rPr>
              <a:t>Unfortunately, it fell into it.</a:t>
            </a:r>
          </a:p>
          <a:p>
            <a:r>
              <a:rPr lang="en-US" sz="1200" kern="1200" dirty="0" smtClean="0">
                <a:solidFill>
                  <a:schemeClr val="tx1"/>
                </a:solidFill>
                <a:latin typeface="+mn-lt"/>
                <a:ea typeface="+mn-ea"/>
                <a:cs typeface="+mn-cs"/>
              </a:rPr>
              <a:t>The bird then flies away to get a rope.</a:t>
            </a:r>
          </a:p>
          <a:p>
            <a:r>
              <a:rPr lang="en-US" sz="1200" kern="1200" dirty="0" smtClean="0">
                <a:solidFill>
                  <a:schemeClr val="tx1"/>
                </a:solidFill>
                <a:latin typeface="+mn-lt"/>
                <a:ea typeface="+mn-ea"/>
                <a:cs typeface="+mn-cs"/>
              </a:rPr>
              <a:t>In the end, the goat and the bird rescue the bunny with the rope.</a:t>
            </a:r>
          </a:p>
          <a:p>
            <a:r>
              <a:rPr lang="en-US" sz="1200" kern="1200" dirty="0" smtClean="0">
                <a:solidFill>
                  <a:schemeClr val="tx1"/>
                </a:solidFill>
                <a:latin typeface="+mn-lt"/>
                <a:ea typeface="+mn-ea"/>
                <a:cs typeface="+mn-cs"/>
              </a:rPr>
              <a:t> </a:t>
            </a:r>
            <a:endParaRPr lang="en-US" sz="1200" kern="1200" dirty="0">
              <a:solidFill>
                <a:schemeClr val="tx1"/>
              </a:solidFill>
              <a:latin typeface="+mn-lt"/>
              <a:ea typeface="+mn-ea"/>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3881C29-CE32-4A48-9256-A894F42273B1}" type="slidenum">
              <a:rPr lang="zh-TW" altLang="en-US"/>
              <a:pPr/>
              <a:t>35</a:t>
            </a:fld>
            <a:endParaRPr lang="en-US" altLang="zh-TW"/>
          </a:p>
        </p:txBody>
      </p:sp>
      <p:sp>
        <p:nvSpPr>
          <p:cNvPr id="419842" name="Rectangle 2"/>
          <p:cNvSpPr>
            <a:spLocks noGrp="1" noRot="1" noChangeAspect="1" noChangeArrowheads="1" noTextEdit="1"/>
          </p:cNvSpPr>
          <p:nvPr>
            <p:ph type="sldImg"/>
          </p:nvPr>
        </p:nvSpPr>
        <p:spPr>
          <a:ln/>
        </p:spPr>
      </p:sp>
      <p:sp>
        <p:nvSpPr>
          <p:cNvPr id="419843" name="Rectangle 3"/>
          <p:cNvSpPr>
            <a:spLocks noGrp="1" noChangeArrowheads="1"/>
          </p:cNvSpPr>
          <p:nvPr>
            <p:ph type="body" idx="1"/>
          </p:nvPr>
        </p:nvSpPr>
        <p:spPr/>
        <p:txBody>
          <a:bodyPr/>
          <a:lstStyle/>
          <a:p>
            <a:pPr marL="228600" indent="-228600">
              <a:buFontTx/>
              <a:buAutoNum type="arabicPeriod"/>
            </a:pPr>
            <a:r>
              <a:rPr lang="en-US" dirty="0" smtClean="0"/>
              <a:t>There is mother mouse</a:t>
            </a:r>
            <a:r>
              <a:rPr lang="en-US" baseline="0" dirty="0" smtClean="0"/>
              <a:t> and some little mice on a table.</a:t>
            </a:r>
          </a:p>
          <a:p>
            <a:pPr marL="228600" indent="-228600">
              <a:buFontTx/>
              <a:buAutoNum type="arabicPeriod"/>
            </a:pPr>
            <a:r>
              <a:rPr lang="en-US" baseline="0" dirty="0" smtClean="0"/>
              <a:t>The mother mouse goes away to find food. A cat near the table is watching it.</a:t>
            </a:r>
          </a:p>
          <a:p>
            <a:pPr marL="228600" indent="-228600">
              <a:buFontTx/>
              <a:buAutoNum type="arabicPeriod"/>
            </a:pPr>
            <a:r>
              <a:rPr lang="en-US" baseline="0" dirty="0" smtClean="0"/>
              <a:t>The cat walks more closely to the table.</a:t>
            </a:r>
          </a:p>
          <a:p>
            <a:pPr marL="228600" indent="-228600">
              <a:buFontTx/>
              <a:buAutoNum type="arabicPeriod"/>
            </a:pPr>
            <a:r>
              <a:rPr lang="en-US" baseline="0" dirty="0" smtClean="0"/>
              <a:t>It plans to climb up the table and catch the little mice.</a:t>
            </a:r>
          </a:p>
          <a:p>
            <a:pPr marL="228600" indent="-228600">
              <a:buFontTx/>
              <a:buAutoNum type="arabicPeriod"/>
            </a:pPr>
            <a:r>
              <a:rPr lang="en-US" baseline="0" dirty="0" smtClean="0"/>
              <a:t>A dog sees it and bites its tail. At the same time, the mother mouse comes back to the table with a biscuit.</a:t>
            </a:r>
          </a:p>
          <a:p>
            <a:pPr marL="228600" indent="-228600">
              <a:buFontTx/>
              <a:buAutoNum type="arabicPeriod"/>
            </a:pPr>
            <a:r>
              <a:rPr lang="en-US" baseline="0" dirty="0" smtClean="0"/>
              <a:t>In the end, the cat runs away and the dog chases it. On the table, the mother mouse feeds the little mice with the biscuit.</a:t>
            </a:r>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ltLang="zh-TW" dirty="0" smtClean="0"/>
              <a:t>For</a:t>
            </a:r>
            <a:r>
              <a:rPr lang="en-US" altLang="zh-TW" baseline="0" dirty="0" smtClean="0"/>
              <a:t> adult Cantonese native speakers, existential constructions is the most common way to introduce a referent (74%). There are also other means to introduce a referent, such as [classifier – noun] in the </a:t>
            </a:r>
            <a:r>
              <a:rPr lang="en-US" altLang="zh-TW" baseline="0" dirty="0" err="1" smtClean="0"/>
              <a:t>postverbal</a:t>
            </a:r>
            <a:r>
              <a:rPr lang="en-US" altLang="zh-TW" baseline="0" dirty="0" smtClean="0"/>
              <a:t> position, but they are far fewer in numbers. </a:t>
            </a:r>
            <a:endParaRPr lang="zh-TW" altLang="en-US" dirty="0"/>
          </a:p>
        </p:txBody>
      </p:sp>
      <p:sp>
        <p:nvSpPr>
          <p:cNvPr id="4" name="Slide Number Placeholder 3"/>
          <p:cNvSpPr>
            <a:spLocks noGrp="1"/>
          </p:cNvSpPr>
          <p:nvPr>
            <p:ph type="sldNum" sz="quarter" idx="10"/>
          </p:nvPr>
        </p:nvSpPr>
        <p:spPr/>
        <p:txBody>
          <a:bodyPr/>
          <a:lstStyle/>
          <a:p>
            <a:fld id="{C801A622-04E8-4106-BA9F-C3D516D83298}" type="slidenum">
              <a:rPr lang="en-US" smtClean="0"/>
              <a:pPr/>
              <a:t>40</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ltLang="zh-TW" dirty="0" smtClean="0"/>
              <a:t>When we look at the referent</a:t>
            </a:r>
            <a:r>
              <a:rPr lang="en-US" altLang="zh-TW" baseline="0" dirty="0" smtClean="0"/>
              <a:t> introduction by d/</a:t>
            </a:r>
            <a:r>
              <a:rPr lang="en-US" altLang="zh-TW" baseline="0" dirty="0" err="1" smtClean="0"/>
              <a:t>hh</a:t>
            </a:r>
            <a:r>
              <a:rPr lang="en-US" altLang="zh-TW" baseline="0" dirty="0" smtClean="0"/>
              <a:t> children, a very different picture emerges. </a:t>
            </a:r>
          </a:p>
          <a:p>
            <a:r>
              <a:rPr lang="en-US" altLang="zh-TW" baseline="0" dirty="0" smtClean="0"/>
              <a:t>An extremely high % of bare nouns (in both </a:t>
            </a:r>
            <a:r>
              <a:rPr lang="en-US" altLang="zh-TW" baseline="0" dirty="0" err="1" smtClean="0"/>
              <a:t>subj</a:t>
            </a:r>
            <a:r>
              <a:rPr lang="en-US" altLang="zh-TW" baseline="0" dirty="0" smtClean="0"/>
              <a:t> and </a:t>
            </a:r>
            <a:r>
              <a:rPr lang="en-US" altLang="zh-TW" baseline="0" dirty="0" err="1" smtClean="0"/>
              <a:t>obj</a:t>
            </a:r>
            <a:r>
              <a:rPr lang="en-US" altLang="zh-TW" baseline="0" dirty="0" smtClean="0"/>
              <a:t> position) are used by these children, and the percentage slightly decreases as the language age increases. </a:t>
            </a:r>
          </a:p>
          <a:p>
            <a:r>
              <a:rPr lang="en-US" altLang="zh-TW" baseline="0" dirty="0" smtClean="0"/>
              <a:t>Another major difference is that d/</a:t>
            </a:r>
            <a:r>
              <a:rPr lang="en-US" altLang="zh-TW" baseline="0" dirty="0" err="1" smtClean="0"/>
              <a:t>hh</a:t>
            </a:r>
            <a:r>
              <a:rPr lang="en-US" altLang="zh-TW" baseline="0" dirty="0" smtClean="0"/>
              <a:t> children use far few existential constructions when compared to adults. </a:t>
            </a:r>
          </a:p>
          <a:p>
            <a:r>
              <a:rPr lang="en-US" altLang="zh-TW" baseline="0" dirty="0" smtClean="0"/>
              <a:t>Need to  highlight that the task does not include a lot of num + </a:t>
            </a:r>
            <a:r>
              <a:rPr lang="en-US" altLang="zh-TW" baseline="0" dirty="0" err="1" smtClean="0"/>
              <a:t>cl</a:t>
            </a:r>
            <a:r>
              <a:rPr lang="en-US" altLang="zh-TW" baseline="0" dirty="0" smtClean="0"/>
              <a:t> + n</a:t>
            </a:r>
            <a:endParaRPr lang="zh-TW" altLang="en-US" dirty="0"/>
          </a:p>
        </p:txBody>
      </p:sp>
      <p:sp>
        <p:nvSpPr>
          <p:cNvPr id="4" name="Slide Number Placeholder 3"/>
          <p:cNvSpPr>
            <a:spLocks noGrp="1"/>
          </p:cNvSpPr>
          <p:nvPr>
            <p:ph type="sldNum" sz="quarter" idx="10"/>
          </p:nvPr>
        </p:nvSpPr>
        <p:spPr/>
        <p:txBody>
          <a:bodyPr/>
          <a:lstStyle/>
          <a:p>
            <a:fld id="{C801A622-04E8-4106-BA9F-C3D516D83298}" type="slidenum">
              <a:rPr lang="en-US" smtClean="0"/>
              <a:pPr/>
              <a:t>41</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ltLang="zh-TW" dirty="0" smtClean="0"/>
              <a:t>For adults:</a:t>
            </a:r>
          </a:p>
          <a:p>
            <a:r>
              <a:rPr lang="en-US" altLang="zh-TW" dirty="0" smtClean="0"/>
              <a:t>Null arguments the most frequently used option for reference</a:t>
            </a:r>
            <a:r>
              <a:rPr lang="en-US" altLang="zh-TW" baseline="0" dirty="0" smtClean="0"/>
              <a:t> maintenance (38%), followed pronouns (29%) and definite NPs consisting of a classifier-noun combination. </a:t>
            </a:r>
          </a:p>
          <a:p>
            <a:endParaRPr lang="zh-TW" altLang="en-US" dirty="0"/>
          </a:p>
        </p:txBody>
      </p:sp>
      <p:sp>
        <p:nvSpPr>
          <p:cNvPr id="4" name="Slide Number Placeholder 3"/>
          <p:cNvSpPr>
            <a:spLocks noGrp="1"/>
          </p:cNvSpPr>
          <p:nvPr>
            <p:ph type="sldNum" sz="quarter" idx="10"/>
          </p:nvPr>
        </p:nvSpPr>
        <p:spPr/>
        <p:txBody>
          <a:bodyPr/>
          <a:lstStyle/>
          <a:p>
            <a:fld id="{C801A622-04E8-4106-BA9F-C3D516D83298}" type="slidenum">
              <a:rPr lang="en-US" smtClean="0"/>
              <a:pPr/>
              <a:t>45</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ltLang="zh-TW" dirty="0" smtClean="0"/>
              <a:t>General observations:</a:t>
            </a:r>
          </a:p>
          <a:p>
            <a:r>
              <a:rPr lang="en-US" altLang="zh-TW" baseline="0" dirty="0" smtClean="0"/>
              <a:t>D/</a:t>
            </a:r>
            <a:r>
              <a:rPr lang="en-US" altLang="zh-TW" baseline="0" dirty="0" err="1" smtClean="0"/>
              <a:t>hh</a:t>
            </a:r>
            <a:r>
              <a:rPr lang="en-US" altLang="zh-TW" baseline="0" dirty="0" smtClean="0"/>
              <a:t> children, in contrast:</a:t>
            </a:r>
          </a:p>
          <a:p>
            <a:r>
              <a:rPr lang="en-US" altLang="zh-TW" baseline="0" dirty="0" smtClean="0"/>
              <a:t>Bare NPs remains to be prominent across all three language age groups. </a:t>
            </a:r>
          </a:p>
          <a:p>
            <a:r>
              <a:rPr lang="en-US" altLang="zh-TW" baseline="0" dirty="0" smtClean="0"/>
              <a:t>While null arguments are also frequently used, pronouns and classifier-noun sequences are surprising low.  </a:t>
            </a:r>
            <a:endParaRPr lang="zh-TW" altLang="en-US" dirty="0"/>
          </a:p>
        </p:txBody>
      </p:sp>
      <p:sp>
        <p:nvSpPr>
          <p:cNvPr id="4" name="Slide Number Placeholder 3"/>
          <p:cNvSpPr>
            <a:spLocks noGrp="1"/>
          </p:cNvSpPr>
          <p:nvPr>
            <p:ph type="sldNum" sz="quarter" idx="10"/>
          </p:nvPr>
        </p:nvSpPr>
        <p:spPr/>
        <p:txBody>
          <a:bodyPr/>
          <a:lstStyle/>
          <a:p>
            <a:fld id="{C801A622-04E8-4106-BA9F-C3D516D83298}" type="slidenum">
              <a:rPr lang="en-US" smtClean="0"/>
              <a:pPr/>
              <a:t>46</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ltLang="zh-TW" dirty="0" smtClean="0"/>
              <a:t>Referent</a:t>
            </a:r>
            <a:r>
              <a:rPr lang="en-US" altLang="zh-TW" baseline="0" dirty="0" smtClean="0"/>
              <a:t> reintroduction:</a:t>
            </a:r>
          </a:p>
          <a:p>
            <a:r>
              <a:rPr lang="en-US" altLang="zh-TW" baseline="0" dirty="0" smtClean="0"/>
              <a:t>For adults, an NP consisting of a classifier and a noun most frequently used option for reintroducing a character (over 60%). Bare NPs are sometimes used as if they are proper names.  Pronouns are not preferred, probably due to the need to avoid ambiguity in interpretation. </a:t>
            </a:r>
          </a:p>
          <a:p>
            <a:r>
              <a:rPr lang="en-US" altLang="zh-TW" baseline="0" dirty="0" smtClean="0"/>
              <a:t>For d/</a:t>
            </a:r>
            <a:r>
              <a:rPr lang="en-US" altLang="zh-TW" baseline="0" dirty="0" err="1" smtClean="0"/>
              <a:t>hh</a:t>
            </a:r>
            <a:r>
              <a:rPr lang="en-US" altLang="zh-TW" baseline="0" dirty="0" smtClean="0"/>
              <a:t> children, however, bare NPs are predominant in the re-introduction of characters.  [Classifier + noun] begins to increase as language proficiency improves, but it remains to be scarce when compared to bare NPs.  There are even a few instances of indefinite existential constructions and null arguments which necessarily render switching of referents unclear to the address. </a:t>
            </a:r>
            <a:endParaRPr lang="zh-TW" altLang="en-US" dirty="0"/>
          </a:p>
        </p:txBody>
      </p:sp>
      <p:sp>
        <p:nvSpPr>
          <p:cNvPr id="4" name="Slide Number Placeholder 3"/>
          <p:cNvSpPr>
            <a:spLocks noGrp="1"/>
          </p:cNvSpPr>
          <p:nvPr>
            <p:ph type="sldNum" sz="quarter" idx="10"/>
          </p:nvPr>
        </p:nvSpPr>
        <p:spPr/>
        <p:txBody>
          <a:bodyPr/>
          <a:lstStyle/>
          <a:p>
            <a:fld id="{C801A622-04E8-4106-BA9F-C3D516D83298}" type="slidenum">
              <a:rPr lang="en-US" smtClean="0"/>
              <a:pPr/>
              <a:t>48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ltLang="zh-TW" sz="1200" dirty="0" smtClean="0"/>
              <a:t>)(early production of pronouns indicate existence of full structure so delayed development is simply </a:t>
            </a:r>
            <a:r>
              <a:rPr lang="en-US" altLang="zh-TW" sz="1200" dirty="0" err="1" smtClean="0"/>
              <a:t>underspecification</a:t>
            </a:r>
            <a:r>
              <a:rPr lang="en-US" altLang="zh-TW" sz="1200" dirty="0" smtClean="0"/>
              <a:t>)</a:t>
            </a:r>
            <a:endParaRPr lang="zh-TW" altLang="en-US" dirty="0"/>
          </a:p>
        </p:txBody>
      </p:sp>
      <p:sp>
        <p:nvSpPr>
          <p:cNvPr id="4" name="Slide Number Placeholder 3"/>
          <p:cNvSpPr>
            <a:spLocks noGrp="1"/>
          </p:cNvSpPr>
          <p:nvPr>
            <p:ph type="sldNum" sz="quarter" idx="10"/>
          </p:nvPr>
        </p:nvSpPr>
        <p:spPr/>
        <p:txBody>
          <a:bodyPr/>
          <a:lstStyle/>
          <a:p>
            <a:fld id="{C801A622-04E8-4106-BA9F-C3D516D83298}" type="slidenum">
              <a:rPr lang="en-US" smtClean="0"/>
              <a:pPr/>
              <a:t>59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C4E5F337-75D5-4FC0-BD1A-1D13C77CA80D}" type="slidenum">
              <a:rPr lang="zh-TW" altLang="en-US"/>
              <a:pPr/>
              <a:t>3</a:t>
            </a:fld>
            <a:endParaRPr lang="en-US" altLang="zh-TW"/>
          </a:p>
        </p:txBody>
      </p:sp>
      <p:sp>
        <p:nvSpPr>
          <p:cNvPr id="77827" name="Rectangle 2"/>
          <p:cNvSpPr>
            <a:spLocks noGrp="1" noRot="1" noChangeAspect="1" noChangeArrowheads="1" noTextEdit="1"/>
          </p:cNvSpPr>
          <p:nvPr>
            <p:ph type="sldImg"/>
          </p:nvPr>
        </p:nvSpPr>
        <p:spPr>
          <a:xfrm>
            <a:off x="1143000" y="685800"/>
            <a:ext cx="4572000" cy="3429000"/>
          </a:xfrm>
          <a:ln/>
        </p:spPr>
      </p:sp>
      <p:sp>
        <p:nvSpPr>
          <p:cNvPr id="77828" name="Rectangle 3"/>
          <p:cNvSpPr>
            <a:spLocks noGrp="1" noChangeArrowheads="1"/>
          </p:cNvSpPr>
          <p:nvPr>
            <p:ph type="body" idx="1"/>
          </p:nvPr>
        </p:nvSpPr>
        <p:spPr>
          <a:noFill/>
          <a:ln/>
        </p:spPr>
        <p:txBody>
          <a:bodyPr/>
          <a:lstStyle/>
          <a:p>
            <a:endParaRPr lang="zh-TW"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zh-TW" altLang="en-US" dirty="0"/>
          </a:p>
        </p:txBody>
      </p:sp>
      <p:sp>
        <p:nvSpPr>
          <p:cNvPr id="4" name="Slide Number Placeholder 3"/>
          <p:cNvSpPr>
            <a:spLocks noGrp="1"/>
          </p:cNvSpPr>
          <p:nvPr>
            <p:ph type="sldNum" sz="quarter" idx="10"/>
          </p:nvPr>
        </p:nvSpPr>
        <p:spPr/>
        <p:txBody>
          <a:bodyPr/>
          <a:lstStyle/>
          <a:p>
            <a:fld id="{C801A622-04E8-4106-BA9F-C3D516D83298}" type="slidenum">
              <a:rPr lang="en-US" smtClean="0"/>
              <a:pPr/>
              <a:t>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ltLang="zh-TW" dirty="0" smtClean="0"/>
              <a:t>Discourse referencing refers to how different</a:t>
            </a:r>
            <a:r>
              <a:rPr lang="en-US" altLang="zh-TW" baseline="0" dirty="0" smtClean="0"/>
              <a:t> characters are introduced, maintained and reintroduced by </a:t>
            </a:r>
            <a:r>
              <a:rPr lang="en-US" altLang="zh-TW" baseline="0" dirty="0" err="1" smtClean="0"/>
              <a:t>nominals</a:t>
            </a:r>
            <a:r>
              <a:rPr lang="en-US" altLang="zh-TW" baseline="0" dirty="0" smtClean="0"/>
              <a:t> in a narrative discourse. </a:t>
            </a:r>
          </a:p>
          <a:p>
            <a:endParaRPr lang="en-US" altLang="zh-TW" baseline="0" dirty="0" smtClean="0"/>
          </a:p>
          <a:p>
            <a:r>
              <a:rPr lang="en-US" altLang="zh-TW" baseline="0" dirty="0" smtClean="0"/>
              <a:t>When adults select a normal expression, they need to take in account the information status of the referent and the listener’s knowledge of the referent in the ongoing discourse.  </a:t>
            </a:r>
            <a:endParaRPr lang="zh-TW" altLang="en-US" dirty="0"/>
          </a:p>
        </p:txBody>
      </p:sp>
      <p:sp>
        <p:nvSpPr>
          <p:cNvPr id="4" name="Slide Number Placeholder 3"/>
          <p:cNvSpPr>
            <a:spLocks noGrp="1"/>
          </p:cNvSpPr>
          <p:nvPr>
            <p:ph type="sldNum" sz="quarter" idx="10"/>
          </p:nvPr>
        </p:nvSpPr>
        <p:spPr/>
        <p:txBody>
          <a:bodyPr/>
          <a:lstStyle/>
          <a:p>
            <a:fld id="{C801A622-04E8-4106-BA9F-C3D516D83298}" type="slidenum">
              <a:rPr lang="en-US" smtClean="0"/>
              <a:pPr/>
              <a:t>7</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zh-TW" altLang="en-US" dirty="0"/>
          </a:p>
        </p:txBody>
      </p:sp>
      <p:sp>
        <p:nvSpPr>
          <p:cNvPr id="4" name="Slide Number Placeholder 3"/>
          <p:cNvSpPr>
            <a:spLocks noGrp="1"/>
          </p:cNvSpPr>
          <p:nvPr>
            <p:ph type="sldNum" sz="quarter" idx="10"/>
          </p:nvPr>
        </p:nvSpPr>
        <p:spPr/>
        <p:txBody>
          <a:bodyPr/>
          <a:lstStyle/>
          <a:p>
            <a:fld id="{C801A622-04E8-4106-BA9F-C3D516D83298}" type="slidenum">
              <a:rPr lang="en-US" smtClean="0"/>
              <a:pPr/>
              <a:t>8</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zh-TW" altLang="en-US" dirty="0"/>
          </a:p>
        </p:txBody>
      </p:sp>
      <p:sp>
        <p:nvSpPr>
          <p:cNvPr id="4" name="Slide Number Placeholder 3"/>
          <p:cNvSpPr>
            <a:spLocks noGrp="1"/>
          </p:cNvSpPr>
          <p:nvPr>
            <p:ph type="sldNum" sz="quarter" idx="10"/>
          </p:nvPr>
        </p:nvSpPr>
        <p:spPr/>
        <p:txBody>
          <a:bodyPr/>
          <a:lstStyle/>
          <a:p>
            <a:fld id="{C801A622-04E8-4106-BA9F-C3D516D83298}" type="slidenum">
              <a:rPr lang="en-US" smtClean="0"/>
              <a:pPr/>
              <a:t>13</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zh-TW" altLang="en-US" dirty="0"/>
          </a:p>
        </p:txBody>
      </p:sp>
      <p:sp>
        <p:nvSpPr>
          <p:cNvPr id="4" name="Slide Number Placeholder 3"/>
          <p:cNvSpPr>
            <a:spLocks noGrp="1"/>
          </p:cNvSpPr>
          <p:nvPr>
            <p:ph type="sldNum" sz="quarter" idx="10"/>
          </p:nvPr>
        </p:nvSpPr>
        <p:spPr/>
        <p:txBody>
          <a:bodyPr/>
          <a:lstStyle/>
          <a:p>
            <a:fld id="{C801A622-04E8-4106-BA9F-C3D516D83298}" type="slidenum">
              <a:rPr lang="en-US" smtClean="0"/>
              <a:pPr/>
              <a:t>19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ltLang="zh-TW" dirty="0" smtClean="0"/>
              <a:t>According</a:t>
            </a:r>
            <a:r>
              <a:rPr lang="en-US" altLang="zh-TW" baseline="0" dirty="0" smtClean="0"/>
              <a:t> to Cheng and </a:t>
            </a:r>
            <a:r>
              <a:rPr lang="en-US" altLang="zh-TW" baseline="0" dirty="0" err="1" smtClean="0"/>
              <a:t>Sybesma</a:t>
            </a:r>
            <a:r>
              <a:rPr lang="en-US" altLang="zh-TW" baseline="0" dirty="0" smtClean="0"/>
              <a:t> (1999), among others, the major difference in the referential properties of NPs between Mandarin and Cantonese lie in the </a:t>
            </a:r>
            <a:r>
              <a:rPr lang="en-US" altLang="zh-TW" baseline="0" dirty="0" smtClean="0"/>
              <a:t>definite interpretation </a:t>
            </a:r>
            <a:r>
              <a:rPr lang="en-US" altLang="zh-TW" baseline="0" dirty="0" smtClean="0"/>
              <a:t>of bare nouns and [CL + N] phrases. In Mandarin, bare nouns, but not [CL+N], can be definite. In contrast, in Cantonese, [CL+N] can be definite but bare nouns can only be interpreted as indefinite. </a:t>
            </a:r>
          </a:p>
          <a:p>
            <a:endParaRPr lang="en-US" altLang="zh-TW" baseline="0" dirty="0" smtClean="0"/>
          </a:p>
          <a:p>
            <a:r>
              <a:rPr lang="en-US" altLang="zh-TW" baseline="0" dirty="0" smtClean="0"/>
              <a:t>What would be the possible predictions?</a:t>
            </a:r>
          </a:p>
          <a:p>
            <a:pPr>
              <a:buFontTx/>
              <a:buChar char="-"/>
            </a:pPr>
            <a:r>
              <a:rPr lang="en-US" altLang="zh-TW" baseline="0" dirty="0" smtClean="0"/>
              <a:t>If d/</a:t>
            </a:r>
            <a:r>
              <a:rPr lang="en-US" altLang="zh-TW" baseline="0" dirty="0" err="1" smtClean="0"/>
              <a:t>hh</a:t>
            </a:r>
            <a:r>
              <a:rPr lang="en-US" altLang="zh-TW" baseline="0" dirty="0" smtClean="0"/>
              <a:t> children’s spoken Cantonese development is under the influence of written Mandarin, we would expect that</a:t>
            </a:r>
          </a:p>
          <a:p>
            <a:pPr>
              <a:buFontTx/>
              <a:buChar char="-"/>
            </a:pPr>
            <a:r>
              <a:rPr lang="en-US" altLang="zh-TW" baseline="0" dirty="0" smtClean="0"/>
              <a:t>1. Bare nouns are used to denote definite referents (allowed in mandarin). But we will not see bare nouns introducing referents in preverbal subject position as this </a:t>
            </a:r>
            <a:r>
              <a:rPr lang="en-US" altLang="zh-TW" baseline="0" dirty="0" err="1" smtClean="0"/>
              <a:t>iss</a:t>
            </a:r>
            <a:r>
              <a:rPr lang="en-US" altLang="zh-TW" baseline="0" dirty="0" smtClean="0"/>
              <a:t> not permissible in Mandarin (but in fact we see a lot of instances of bare nouns introducing referents in </a:t>
            </a:r>
            <a:r>
              <a:rPr lang="en-US" altLang="zh-TW" baseline="0" dirty="0" err="1" smtClean="0"/>
              <a:t>preverabal</a:t>
            </a:r>
            <a:r>
              <a:rPr lang="en-US" altLang="zh-TW" baseline="0" dirty="0" smtClean="0"/>
              <a:t> subject position)</a:t>
            </a:r>
          </a:p>
          <a:p>
            <a:pPr>
              <a:buFontTx/>
              <a:buChar char="-"/>
            </a:pPr>
            <a:r>
              <a:rPr lang="en-US" altLang="zh-TW" baseline="0" dirty="0" smtClean="0"/>
              <a:t>2. Little or no use of CL-N, and if they appear they only are only used in post verbal position for indefinite referents.  (12 instances of </a:t>
            </a:r>
            <a:r>
              <a:rPr lang="en-US" altLang="zh-TW" baseline="0" dirty="0" err="1" smtClean="0"/>
              <a:t>cl+n</a:t>
            </a:r>
            <a:r>
              <a:rPr lang="en-US" altLang="zh-TW" baseline="0" dirty="0" smtClean="0"/>
              <a:t> denoting definite referents </a:t>
            </a:r>
            <a:r>
              <a:rPr lang="en-US" altLang="zh-TW" baseline="0" dirty="0" smtClean="0">
                <a:sym typeface="Wingdings" pitchFamily="2" charset="2"/>
              </a:rPr>
              <a:t> data like this cannot be </a:t>
            </a:r>
            <a:r>
              <a:rPr lang="en-US" altLang="zh-TW" baseline="0" dirty="0" err="1" smtClean="0">
                <a:sym typeface="Wingdings" pitchFamily="2" charset="2"/>
              </a:rPr>
              <a:t>acccount</a:t>
            </a:r>
            <a:r>
              <a:rPr lang="en-US" altLang="zh-TW" baseline="0" dirty="0" smtClean="0">
                <a:sym typeface="Wingdings" pitchFamily="2" charset="2"/>
              </a:rPr>
              <a:t> for by influence of Mandarin.)</a:t>
            </a:r>
          </a:p>
          <a:p>
            <a:pPr>
              <a:buFontTx/>
              <a:buChar char="-"/>
            </a:pPr>
            <a:endParaRPr lang="en-US" altLang="zh-TW" baseline="0" dirty="0" smtClean="0">
              <a:sym typeface="Wingdings" pitchFamily="2" charset="2"/>
            </a:endParaRPr>
          </a:p>
          <a:p>
            <a:pPr>
              <a:buFontTx/>
              <a:buChar char="-"/>
            </a:pPr>
            <a:r>
              <a:rPr lang="en-US" altLang="zh-TW" baseline="0" dirty="0" smtClean="0">
                <a:sym typeface="Wingdings" pitchFamily="2" charset="2"/>
              </a:rPr>
              <a:t>Mandarin influence cannot account for the data distribution  better interpreted the data as a result of language delay. </a:t>
            </a:r>
            <a:endParaRPr lang="zh-TW" altLang="en-US" dirty="0"/>
          </a:p>
        </p:txBody>
      </p:sp>
      <p:sp>
        <p:nvSpPr>
          <p:cNvPr id="4" name="Slide Number Placeholder 3"/>
          <p:cNvSpPr>
            <a:spLocks noGrp="1"/>
          </p:cNvSpPr>
          <p:nvPr>
            <p:ph type="sldNum" sz="quarter" idx="10"/>
          </p:nvPr>
        </p:nvSpPr>
        <p:spPr/>
        <p:txBody>
          <a:bodyPr/>
          <a:lstStyle/>
          <a:p>
            <a:fld id="{C801A622-04E8-4106-BA9F-C3D516D83298}" type="slidenum">
              <a:rPr lang="en-US" smtClean="0"/>
              <a:pPr/>
              <a:t>24</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altLang="zh-TW" dirty="0" smtClean="0"/>
              <a:t>We</a:t>
            </a:r>
            <a:r>
              <a:rPr lang="en-US" altLang="zh-TW" baseline="0" dirty="0" smtClean="0"/>
              <a:t> will attempt to address the first two questions in this presentation. </a:t>
            </a:r>
          </a:p>
          <a:p>
            <a:endParaRPr lang="en-US" altLang="zh-TW" baseline="0" dirty="0" smtClean="0"/>
          </a:p>
          <a:p>
            <a:r>
              <a:rPr lang="en-US" altLang="zh-TW" baseline="0" dirty="0" smtClean="0"/>
              <a:t>Research outline:</a:t>
            </a:r>
          </a:p>
          <a:p>
            <a:endParaRPr lang="en-US" altLang="zh-TW" baseline="0" dirty="0" smtClean="0"/>
          </a:p>
          <a:p>
            <a:pPr marL="624078" lvl="0" indent="-514350">
              <a:buClr>
                <a:srgbClr val="000099"/>
              </a:buClr>
              <a:buSzPct val="80000"/>
              <a:buFont typeface="+mj-lt"/>
              <a:buAutoNum type="arabicPeriod"/>
            </a:pPr>
            <a:r>
              <a:rPr lang="en-US" altLang="zh-TW" dirty="0" smtClean="0"/>
              <a:t>Overall speaking, what kinds of referential expressions do d/</a:t>
            </a:r>
            <a:r>
              <a:rPr lang="en-US" altLang="zh-TW" dirty="0" err="1" smtClean="0"/>
              <a:t>hh</a:t>
            </a:r>
            <a:r>
              <a:rPr lang="en-US" altLang="zh-TW" dirty="0" smtClean="0"/>
              <a:t> children use</a:t>
            </a:r>
            <a:r>
              <a:rPr lang="en-US" altLang="zh-TW" baseline="0" dirty="0" smtClean="0"/>
              <a:t> </a:t>
            </a:r>
            <a:r>
              <a:rPr lang="en-US" altLang="zh-TW" dirty="0" smtClean="0"/>
              <a:t>for discourse referencing in Cantonese discourse? Are their performance comparable to what has been reported for hearing children in the literature? Do they show any unique patterns?</a:t>
            </a:r>
          </a:p>
          <a:p>
            <a:pPr marL="1081278" lvl="1" indent="-514350">
              <a:buClr>
                <a:srgbClr val="000099"/>
              </a:buClr>
              <a:buSzPct val="80000"/>
              <a:buFont typeface="Arial" pitchFamily="34" charset="0"/>
              <a:buChar char="•"/>
            </a:pPr>
            <a:r>
              <a:rPr lang="en-US" altLang="zh-TW" dirty="0" smtClean="0"/>
              <a:t>Give an</a:t>
            </a:r>
            <a:r>
              <a:rPr lang="en-US" altLang="zh-TW" baseline="0" dirty="0" smtClean="0"/>
              <a:t> overall description</a:t>
            </a:r>
            <a:r>
              <a:rPr lang="en-US" altLang="zh-TW" dirty="0" smtClean="0"/>
              <a:t> – Comparing with adult baseline</a:t>
            </a:r>
            <a:r>
              <a:rPr lang="en-US" altLang="zh-TW" baseline="0" dirty="0" smtClean="0"/>
              <a:t> data</a:t>
            </a:r>
            <a:endParaRPr lang="en-US" altLang="zh-TW" dirty="0" smtClean="0"/>
          </a:p>
          <a:p>
            <a:pPr marL="1081278" lvl="1" indent="-514350">
              <a:buClr>
                <a:srgbClr val="000099"/>
              </a:buClr>
              <a:buSzPct val="80000"/>
              <a:buFont typeface="Arial" pitchFamily="34" charset="0"/>
              <a:buChar char="•"/>
            </a:pPr>
            <a:r>
              <a:rPr lang="en-US" altLang="zh-TW" dirty="0" smtClean="0"/>
              <a:t>Do</a:t>
            </a:r>
            <a:r>
              <a:rPr lang="en-US" altLang="zh-TW" baseline="0" dirty="0" smtClean="0"/>
              <a:t> the referential expressions used by d/</a:t>
            </a:r>
            <a:r>
              <a:rPr lang="en-US" altLang="zh-TW" baseline="0" dirty="0" err="1" smtClean="0"/>
              <a:t>hh</a:t>
            </a:r>
            <a:r>
              <a:rPr lang="en-US" altLang="zh-TW" baseline="0" dirty="0" smtClean="0"/>
              <a:t> children show comparable pattern with that of (1) typically-developing hearing children and (2) hearing children with specific language impairment?</a:t>
            </a:r>
          </a:p>
          <a:p>
            <a:pPr marL="1538478" lvl="2" indent="-514350">
              <a:buClr>
                <a:srgbClr val="000099"/>
              </a:buClr>
              <a:buSzPct val="80000"/>
              <a:buFont typeface="Arial" pitchFamily="34" charset="0"/>
              <a:buChar char="•"/>
            </a:pPr>
            <a:r>
              <a:rPr lang="en-US" altLang="zh-TW" baseline="0" dirty="0" smtClean="0"/>
              <a:t>Hearing children: initially use definite forms to introduce referents (e.g. zero forms/pronouns); better performance in maintenance and reintroduction due to better use of definite forms. </a:t>
            </a:r>
          </a:p>
          <a:p>
            <a:pPr marL="1538478" lvl="2" indent="-514350">
              <a:buClr>
                <a:srgbClr val="000099"/>
              </a:buClr>
              <a:buSzPct val="80000"/>
              <a:buFont typeface="Arial" pitchFamily="34" charset="0"/>
              <a:buChar char="•"/>
            </a:pPr>
            <a:r>
              <a:rPr lang="en-US" altLang="zh-TW" baseline="0" dirty="0" smtClean="0"/>
              <a:t>Hearing children with SLI: a delayed development but performance comparable to their language age as measured by clinical tools. </a:t>
            </a:r>
          </a:p>
          <a:p>
            <a:pPr marL="1081278" lvl="1" indent="-514350">
              <a:buClr>
                <a:srgbClr val="000099"/>
              </a:buClr>
              <a:buSzPct val="80000"/>
              <a:buFont typeface="Arial" pitchFamily="34" charset="0"/>
              <a:buChar char="•"/>
            </a:pPr>
            <a:r>
              <a:rPr lang="en-US" altLang="zh-TW" baseline="0" dirty="0" smtClean="0"/>
              <a:t>Findings: </a:t>
            </a:r>
          </a:p>
          <a:p>
            <a:pPr marL="1538478" lvl="2" indent="-514350">
              <a:buClr>
                <a:srgbClr val="000099"/>
              </a:buClr>
              <a:buSzPct val="80000"/>
              <a:buFont typeface="Arial" pitchFamily="34" charset="0"/>
              <a:buChar char="•"/>
            </a:pPr>
            <a:r>
              <a:rPr lang="en-US" altLang="zh-TW" baseline="0" dirty="0" smtClean="0"/>
              <a:t>a lot of bare nouns</a:t>
            </a:r>
          </a:p>
          <a:p>
            <a:pPr marL="1538478" lvl="2" indent="-514350">
              <a:buClr>
                <a:srgbClr val="000099"/>
              </a:buClr>
              <a:buSzPct val="80000"/>
              <a:buFont typeface="Arial" pitchFamily="34" charset="0"/>
              <a:buChar char="•"/>
            </a:pPr>
            <a:r>
              <a:rPr lang="en-US" altLang="zh-TW" baseline="0" dirty="0" smtClean="0"/>
              <a:t>Patterns not comparable to hearing children</a:t>
            </a:r>
          </a:p>
          <a:p>
            <a:pPr marL="1538478" lvl="2" indent="-514350">
              <a:buClr>
                <a:srgbClr val="000099"/>
              </a:buClr>
              <a:buSzPct val="80000"/>
              <a:buFont typeface="Arial" pitchFamily="34" charset="0"/>
              <a:buChar char="•"/>
            </a:pPr>
            <a:r>
              <a:rPr lang="en-US" altLang="zh-TW" baseline="0" dirty="0" smtClean="0"/>
              <a:t>Patterns not comparable to hearing children with specific language impairment.  </a:t>
            </a:r>
          </a:p>
          <a:p>
            <a:pPr marL="1538478" lvl="2" indent="-514350">
              <a:buClr>
                <a:srgbClr val="000099"/>
              </a:buClr>
              <a:buSzPct val="80000"/>
              <a:buFont typeface="Arial" pitchFamily="34" charset="0"/>
              <a:buChar char="•"/>
            </a:pPr>
            <a:endParaRPr lang="en-US" altLang="zh-TW" dirty="0" smtClean="0"/>
          </a:p>
          <a:p>
            <a:pPr marL="624078" lvl="0" indent="-514350">
              <a:buClr>
                <a:srgbClr val="000099"/>
              </a:buClr>
              <a:buSzPct val="80000"/>
              <a:buFont typeface="+mj-lt"/>
              <a:buAutoNum type="arabicPeriod"/>
            </a:pPr>
            <a:endParaRPr lang="en-US" altLang="zh-TW" dirty="0" smtClean="0"/>
          </a:p>
          <a:p>
            <a:pPr marL="624078" lvl="0" indent="-514350">
              <a:buClr>
                <a:srgbClr val="000099"/>
              </a:buClr>
              <a:buSzPct val="80000"/>
              <a:buFont typeface="+mj-lt"/>
              <a:buAutoNum type="arabicPeriod"/>
            </a:pPr>
            <a:r>
              <a:rPr lang="en-US" altLang="zh-TW" dirty="0" smtClean="0"/>
              <a:t>On the syntactic level, to what extent have d/</a:t>
            </a:r>
            <a:r>
              <a:rPr lang="en-US" altLang="zh-TW" dirty="0" err="1" smtClean="0"/>
              <a:t>hh</a:t>
            </a:r>
            <a:r>
              <a:rPr lang="en-US" altLang="zh-TW" dirty="0" smtClean="0"/>
              <a:t> children acquired the nominal structures in Cantonese as indirectly reflected in the referential expressions in the Cantonese narratives?</a:t>
            </a:r>
          </a:p>
          <a:p>
            <a:pPr marL="1081278" lvl="1" indent="-514350">
              <a:buClr>
                <a:srgbClr val="000099"/>
              </a:buClr>
              <a:buSzPct val="80000"/>
              <a:buFont typeface="Arial" pitchFamily="34" charset="0"/>
              <a:buChar char="•"/>
            </a:pPr>
            <a:r>
              <a:rPr lang="en-US" altLang="zh-TW" dirty="0" smtClean="0"/>
              <a:t>The</a:t>
            </a:r>
            <a:r>
              <a:rPr lang="en-US" altLang="zh-TW" baseline="0" dirty="0" smtClean="0"/>
              <a:t> results of part 1 suggest that d/</a:t>
            </a:r>
            <a:r>
              <a:rPr lang="en-US" altLang="zh-TW" baseline="0" dirty="0" err="1" smtClean="0"/>
              <a:t>hh</a:t>
            </a:r>
            <a:r>
              <a:rPr lang="en-US" altLang="zh-TW" baseline="0" dirty="0" smtClean="0"/>
              <a:t> children are deficient in their knowledge of nominal structure in Cantonese. Is this deficiency a result of delayed development or deviated development?</a:t>
            </a:r>
          </a:p>
          <a:p>
            <a:pPr marL="1081278" lvl="1" indent="-514350">
              <a:buClr>
                <a:srgbClr val="000099"/>
              </a:buClr>
              <a:buSzPct val="80000"/>
              <a:buFont typeface="Arial" pitchFamily="34" charset="0"/>
              <a:buChar char="•"/>
            </a:pPr>
            <a:r>
              <a:rPr lang="en-US" altLang="zh-TW" baseline="0" dirty="0" smtClean="0"/>
              <a:t>By ‘delayed development’, we mean that the d/</a:t>
            </a:r>
            <a:r>
              <a:rPr lang="en-US" altLang="zh-TW" baseline="0" dirty="0" err="1" smtClean="0"/>
              <a:t>hh</a:t>
            </a:r>
            <a:r>
              <a:rPr lang="en-US" altLang="zh-TW" baseline="0" dirty="0" smtClean="0"/>
              <a:t> children are in the process of acquiring Cantonese nominal structure, albeit with a much slower speed. If this is  the case, we would expect the following:</a:t>
            </a:r>
            <a:endParaRPr lang="en-US" altLang="zh-TW" dirty="0" smtClean="0"/>
          </a:p>
          <a:p>
            <a:pPr marL="624078" lvl="0" indent="-514350">
              <a:buClr>
                <a:srgbClr val="000099"/>
              </a:buClr>
              <a:buSzPct val="80000"/>
              <a:buFont typeface="+mj-lt"/>
              <a:buAutoNum type="arabicPeriod"/>
            </a:pPr>
            <a:endParaRPr lang="en-US" altLang="zh-TW" dirty="0" smtClean="0"/>
          </a:p>
          <a:p>
            <a:pPr marL="624078" lvl="0" indent="-514350">
              <a:buClr>
                <a:srgbClr val="000099"/>
              </a:buClr>
              <a:buSzPct val="80000"/>
              <a:buFont typeface="+mj-lt"/>
              <a:buAutoNum type="arabicPeriod"/>
            </a:pPr>
            <a:r>
              <a:rPr lang="en-US" altLang="zh-TW" dirty="0" smtClean="0"/>
              <a:t>On the semantic level, to what extent can d/</a:t>
            </a:r>
            <a:r>
              <a:rPr lang="en-US" altLang="zh-TW" dirty="0" err="1" smtClean="0"/>
              <a:t>hh</a:t>
            </a:r>
            <a:r>
              <a:rPr lang="en-US" altLang="zh-TW" dirty="0" smtClean="0"/>
              <a:t> children map the different NP forms with the corresponding semantic properties appropriately as reflected in their choice of referential expressions for different discourse functions?</a:t>
            </a:r>
          </a:p>
          <a:p>
            <a:pPr marL="624078" lvl="0" indent="-514350">
              <a:buClr>
                <a:srgbClr val="000099"/>
              </a:buClr>
              <a:buSzPct val="80000"/>
              <a:buFont typeface="+mj-lt"/>
              <a:buAutoNum type="arabicPeriod"/>
            </a:pPr>
            <a:endParaRPr lang="en-US" altLang="zh-TW" dirty="0" smtClean="0"/>
          </a:p>
          <a:p>
            <a:pPr marL="624078" lvl="0" indent="-514350">
              <a:buClr>
                <a:srgbClr val="000099"/>
              </a:buClr>
              <a:buSzPct val="80000"/>
              <a:buFont typeface="+mj-lt"/>
              <a:buAutoNum type="arabicPeriod"/>
            </a:pPr>
            <a:r>
              <a:rPr lang="en-US" altLang="zh-TW" dirty="0" smtClean="0"/>
              <a:t>On the pragmatic level, to what extent can d/</a:t>
            </a:r>
            <a:r>
              <a:rPr lang="en-US" altLang="zh-TW" dirty="0" err="1" smtClean="0"/>
              <a:t>hh</a:t>
            </a:r>
            <a:r>
              <a:rPr lang="en-US" altLang="zh-TW" dirty="0" smtClean="0"/>
              <a:t> children demonstrate the pragmatic knowledge in choosing the appropriate NP forms to facilitate the listener in tracking the referents in a narrative discourse?</a:t>
            </a:r>
            <a:endParaRPr lang="zh-TW" altLang="zh-TW" dirty="0" smtClean="0"/>
          </a:p>
          <a:p>
            <a:endParaRPr lang="zh-TW" altLang="en-US" dirty="0"/>
          </a:p>
        </p:txBody>
      </p:sp>
      <p:sp>
        <p:nvSpPr>
          <p:cNvPr id="4" name="Slide Number Placeholder 3"/>
          <p:cNvSpPr>
            <a:spLocks noGrp="1"/>
          </p:cNvSpPr>
          <p:nvPr>
            <p:ph type="sldNum" sz="quarter" idx="10"/>
          </p:nvPr>
        </p:nvSpPr>
        <p:spPr/>
        <p:txBody>
          <a:bodyPr/>
          <a:lstStyle/>
          <a:p>
            <a:fld id="{C801A622-04E8-4106-BA9F-C3D516D83298}" type="slidenum">
              <a:rPr lang="en-US" smtClean="0"/>
              <a:pPr/>
              <a:t>26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ltLang="zh-TW"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ltLang="zh-TW"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ED937FDD-C0D2-427A-AB59-53D145C8A15E}" type="datetime1">
              <a:rPr lang="en-US" smtClean="0"/>
              <a:pPr/>
              <a:t>3/4/2011</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26CFF094-8B55-4021-9F24-89C5C37C37A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altLang="zh-TW"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altLang="zh-TW" smtClean="0"/>
              <a:t>Click to edit Master text styles</a:t>
            </a:r>
          </a:p>
          <a:p>
            <a:pPr lvl="1" eaLnBrk="1" latinLnBrk="0" hangingPunct="1"/>
            <a:r>
              <a:rPr lang="en-US" altLang="zh-TW" smtClean="0"/>
              <a:t>Second level</a:t>
            </a:r>
          </a:p>
          <a:p>
            <a:pPr lvl="2" eaLnBrk="1" latinLnBrk="0" hangingPunct="1"/>
            <a:r>
              <a:rPr lang="en-US" altLang="zh-TW" smtClean="0"/>
              <a:t>Third level</a:t>
            </a:r>
          </a:p>
          <a:p>
            <a:pPr lvl="3" eaLnBrk="1" latinLnBrk="0" hangingPunct="1"/>
            <a:r>
              <a:rPr lang="en-US" altLang="zh-TW" smtClean="0"/>
              <a:t>Fourth level</a:t>
            </a:r>
          </a:p>
          <a:p>
            <a:pPr lvl="4" eaLnBrk="1" latinLnBrk="0" hangingPunct="1"/>
            <a:r>
              <a:rPr lang="en-US" altLang="zh-TW" smtClean="0"/>
              <a:t>Fifth level</a:t>
            </a:r>
            <a:endParaRPr kumimoji="0" lang="en-US"/>
          </a:p>
        </p:txBody>
      </p:sp>
      <p:sp>
        <p:nvSpPr>
          <p:cNvPr id="4" name="Date Placeholder 3"/>
          <p:cNvSpPr>
            <a:spLocks noGrp="1"/>
          </p:cNvSpPr>
          <p:nvPr>
            <p:ph type="dt" sz="half" idx="10"/>
          </p:nvPr>
        </p:nvSpPr>
        <p:spPr/>
        <p:txBody>
          <a:bodyPr/>
          <a:lstStyle>
            <a:extLst/>
          </a:lstStyle>
          <a:p>
            <a:fld id="{A7F578B8-F9CA-4E03-AAA8-664F033EEDC8}" type="datetime1">
              <a:rPr lang="en-US" smtClean="0"/>
              <a:pPr/>
              <a:t>3/4/2011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26CFF094-8B55-4021-9F24-89C5C37C37A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altLang="zh-TW"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altLang="zh-TW" smtClean="0"/>
              <a:t>Click to edit Master text styles</a:t>
            </a:r>
          </a:p>
          <a:p>
            <a:pPr lvl="1" eaLnBrk="1" latinLnBrk="0" hangingPunct="1"/>
            <a:r>
              <a:rPr lang="en-US" altLang="zh-TW" smtClean="0"/>
              <a:t>Second level</a:t>
            </a:r>
          </a:p>
          <a:p>
            <a:pPr lvl="2" eaLnBrk="1" latinLnBrk="0" hangingPunct="1"/>
            <a:r>
              <a:rPr lang="en-US" altLang="zh-TW" smtClean="0"/>
              <a:t>Third level</a:t>
            </a:r>
          </a:p>
          <a:p>
            <a:pPr lvl="3" eaLnBrk="1" latinLnBrk="0" hangingPunct="1"/>
            <a:r>
              <a:rPr lang="en-US" altLang="zh-TW" smtClean="0"/>
              <a:t>Fourth level</a:t>
            </a:r>
          </a:p>
          <a:p>
            <a:pPr lvl="4" eaLnBrk="1" latinLnBrk="0" hangingPunct="1"/>
            <a:r>
              <a:rPr lang="en-US" altLang="zh-TW" smtClean="0"/>
              <a:t>Fifth level</a:t>
            </a:r>
            <a:endParaRPr kumimoji="0" lang="en-US"/>
          </a:p>
        </p:txBody>
      </p:sp>
      <p:sp>
        <p:nvSpPr>
          <p:cNvPr id="4" name="Date Placeholder 3"/>
          <p:cNvSpPr>
            <a:spLocks noGrp="1"/>
          </p:cNvSpPr>
          <p:nvPr>
            <p:ph type="dt" sz="half" idx="10"/>
          </p:nvPr>
        </p:nvSpPr>
        <p:spPr/>
        <p:txBody>
          <a:bodyPr/>
          <a:lstStyle>
            <a:extLst/>
          </a:lstStyle>
          <a:p>
            <a:fld id="{F9A20502-AD43-4A3E-BA82-94840802D015}" type="datetime1">
              <a:rPr lang="en-US" smtClean="0"/>
              <a:pPr/>
              <a:t>3/4/2011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26CFF094-8B55-4021-9F24-89C5C37C37A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altLang="zh-TW" smtClean="0"/>
              <a:t>Click to edit Master text styles</a:t>
            </a:r>
          </a:p>
          <a:p>
            <a:pPr lvl="1" eaLnBrk="1" latinLnBrk="0" hangingPunct="1"/>
            <a:r>
              <a:rPr lang="en-US" altLang="zh-TW" smtClean="0"/>
              <a:t>Second level</a:t>
            </a:r>
          </a:p>
          <a:p>
            <a:pPr lvl="2" eaLnBrk="1" latinLnBrk="0" hangingPunct="1"/>
            <a:r>
              <a:rPr lang="en-US" altLang="zh-TW" smtClean="0"/>
              <a:t>Third level</a:t>
            </a:r>
          </a:p>
          <a:p>
            <a:pPr lvl="3" eaLnBrk="1" latinLnBrk="0" hangingPunct="1"/>
            <a:r>
              <a:rPr lang="en-US" altLang="zh-TW" smtClean="0"/>
              <a:t>Fourth level</a:t>
            </a:r>
          </a:p>
          <a:p>
            <a:pPr lvl="4" eaLnBrk="1" latinLnBrk="0" hangingPunct="1"/>
            <a:r>
              <a:rPr lang="en-US" altLang="zh-TW" smtClean="0"/>
              <a:t>Fifth level</a:t>
            </a:r>
            <a:endParaRPr kumimoji="0" lang="en-US"/>
          </a:p>
        </p:txBody>
      </p:sp>
      <p:sp>
        <p:nvSpPr>
          <p:cNvPr id="4" name="Date Placeholder 3"/>
          <p:cNvSpPr>
            <a:spLocks noGrp="1"/>
          </p:cNvSpPr>
          <p:nvPr>
            <p:ph type="dt" sz="half" idx="10"/>
          </p:nvPr>
        </p:nvSpPr>
        <p:spPr/>
        <p:txBody>
          <a:bodyPr/>
          <a:lstStyle>
            <a:extLst/>
          </a:lstStyle>
          <a:p>
            <a:fld id="{9FD167B4-A2B6-42BE-9A30-E57FE17E4AC5}" type="datetime1">
              <a:rPr lang="en-US" smtClean="0"/>
              <a:pPr/>
              <a:t>3/4/2011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26CFF094-8B55-4021-9F24-89C5C37C37A5}"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altLang="zh-TW"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ltLang="zh-TW"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ltLang="zh-TW" smtClean="0"/>
              <a:t>Click to edit Master text styles</a:t>
            </a:r>
          </a:p>
        </p:txBody>
      </p:sp>
      <p:sp>
        <p:nvSpPr>
          <p:cNvPr id="4" name="Date Placeholder 3"/>
          <p:cNvSpPr>
            <a:spLocks noGrp="1"/>
          </p:cNvSpPr>
          <p:nvPr>
            <p:ph type="dt" sz="half" idx="10"/>
          </p:nvPr>
        </p:nvSpPr>
        <p:spPr/>
        <p:txBody>
          <a:bodyPr/>
          <a:lstStyle>
            <a:extLst/>
          </a:lstStyle>
          <a:p>
            <a:fld id="{1400AEAE-09EA-4918-A3B8-D5582C72A769}" type="datetime1">
              <a:rPr lang="en-US" smtClean="0"/>
              <a:pPr/>
              <a:t>3/4/2011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26CFF094-8B55-4021-9F24-89C5C37C37A5}"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ltLang="zh-TW" smtClean="0"/>
              <a:t>Click to edit Master text styles</a:t>
            </a:r>
          </a:p>
          <a:p>
            <a:pPr lvl="1" eaLnBrk="1" latinLnBrk="0" hangingPunct="1"/>
            <a:r>
              <a:rPr lang="en-US" altLang="zh-TW" smtClean="0"/>
              <a:t>Second level</a:t>
            </a:r>
          </a:p>
          <a:p>
            <a:pPr lvl="2" eaLnBrk="1" latinLnBrk="0" hangingPunct="1"/>
            <a:r>
              <a:rPr lang="en-US" altLang="zh-TW" smtClean="0"/>
              <a:t>Third level</a:t>
            </a:r>
          </a:p>
          <a:p>
            <a:pPr lvl="3" eaLnBrk="1" latinLnBrk="0" hangingPunct="1"/>
            <a:r>
              <a:rPr lang="en-US" altLang="zh-TW" smtClean="0"/>
              <a:t>Fourth level</a:t>
            </a:r>
          </a:p>
          <a:p>
            <a:pPr lvl="4" eaLnBrk="1" latinLnBrk="0" hangingPunct="1"/>
            <a:r>
              <a:rPr lang="en-US" altLang="zh-TW"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ltLang="zh-TW" smtClean="0"/>
              <a:t>Click to edit Master text styles</a:t>
            </a:r>
          </a:p>
          <a:p>
            <a:pPr lvl="1" eaLnBrk="1" latinLnBrk="0" hangingPunct="1"/>
            <a:r>
              <a:rPr lang="en-US" altLang="zh-TW" smtClean="0"/>
              <a:t>Second level</a:t>
            </a:r>
          </a:p>
          <a:p>
            <a:pPr lvl="2" eaLnBrk="1" latinLnBrk="0" hangingPunct="1"/>
            <a:r>
              <a:rPr lang="en-US" altLang="zh-TW" smtClean="0"/>
              <a:t>Third level</a:t>
            </a:r>
          </a:p>
          <a:p>
            <a:pPr lvl="3" eaLnBrk="1" latinLnBrk="0" hangingPunct="1"/>
            <a:r>
              <a:rPr lang="en-US" altLang="zh-TW" smtClean="0"/>
              <a:t>Fourth level</a:t>
            </a:r>
          </a:p>
          <a:p>
            <a:pPr lvl="4" eaLnBrk="1" latinLnBrk="0" hangingPunct="1"/>
            <a:r>
              <a:rPr lang="en-US" altLang="zh-TW" smtClean="0"/>
              <a:t>Fifth level</a:t>
            </a:r>
            <a:endParaRPr kumimoji="0" lang="en-US"/>
          </a:p>
        </p:txBody>
      </p:sp>
      <p:sp>
        <p:nvSpPr>
          <p:cNvPr id="5" name="Date Placeholder 4"/>
          <p:cNvSpPr>
            <a:spLocks noGrp="1"/>
          </p:cNvSpPr>
          <p:nvPr>
            <p:ph type="dt" sz="half" idx="10"/>
          </p:nvPr>
        </p:nvSpPr>
        <p:spPr/>
        <p:txBody>
          <a:bodyPr/>
          <a:lstStyle>
            <a:extLst/>
          </a:lstStyle>
          <a:p>
            <a:fld id="{F68156A6-FBE8-4061-BA90-B63D0E04DD0F}" type="datetime1">
              <a:rPr lang="en-US" smtClean="0"/>
              <a:pPr/>
              <a:t>3/4/2011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26CFF094-8B55-4021-9F24-89C5C37C37A5}"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altLang="zh-TW"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altLang="zh-TW"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ltLang="zh-TW"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ltLang="zh-TW"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ltLang="zh-TW" smtClean="0"/>
              <a:t>Click to edit Master text styles</a:t>
            </a:r>
          </a:p>
          <a:p>
            <a:pPr lvl="1" eaLnBrk="1" latinLnBrk="0" hangingPunct="1"/>
            <a:r>
              <a:rPr lang="en-US" altLang="zh-TW" smtClean="0"/>
              <a:t>Second level</a:t>
            </a:r>
          </a:p>
          <a:p>
            <a:pPr lvl="2" eaLnBrk="1" latinLnBrk="0" hangingPunct="1"/>
            <a:r>
              <a:rPr lang="en-US" altLang="zh-TW" smtClean="0"/>
              <a:t>Third level</a:t>
            </a:r>
          </a:p>
          <a:p>
            <a:pPr lvl="3" eaLnBrk="1" latinLnBrk="0" hangingPunct="1"/>
            <a:r>
              <a:rPr lang="en-US" altLang="zh-TW" smtClean="0"/>
              <a:t>Fourth level</a:t>
            </a:r>
          </a:p>
          <a:p>
            <a:pPr lvl="4" eaLnBrk="1" latinLnBrk="0" hangingPunct="1"/>
            <a:r>
              <a:rPr lang="en-US" altLang="zh-TW"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ltLang="zh-TW" smtClean="0"/>
              <a:t>Click to edit Master text styles</a:t>
            </a:r>
          </a:p>
          <a:p>
            <a:pPr lvl="1" eaLnBrk="1" latinLnBrk="0" hangingPunct="1"/>
            <a:r>
              <a:rPr lang="en-US" altLang="zh-TW" smtClean="0"/>
              <a:t>Second level</a:t>
            </a:r>
          </a:p>
          <a:p>
            <a:pPr lvl="2" eaLnBrk="1" latinLnBrk="0" hangingPunct="1"/>
            <a:r>
              <a:rPr lang="en-US" altLang="zh-TW" smtClean="0"/>
              <a:t>Third level</a:t>
            </a:r>
          </a:p>
          <a:p>
            <a:pPr lvl="3" eaLnBrk="1" latinLnBrk="0" hangingPunct="1"/>
            <a:r>
              <a:rPr lang="en-US" altLang="zh-TW" smtClean="0"/>
              <a:t>Fourth level</a:t>
            </a:r>
          </a:p>
          <a:p>
            <a:pPr lvl="4" eaLnBrk="1" latinLnBrk="0" hangingPunct="1"/>
            <a:r>
              <a:rPr lang="en-US" altLang="zh-TW" smtClean="0"/>
              <a:t>Fifth level</a:t>
            </a:r>
            <a:endParaRPr kumimoji="0" lang="en-US"/>
          </a:p>
        </p:txBody>
      </p:sp>
      <p:sp>
        <p:nvSpPr>
          <p:cNvPr id="7" name="Date Placeholder 6"/>
          <p:cNvSpPr>
            <a:spLocks noGrp="1"/>
          </p:cNvSpPr>
          <p:nvPr>
            <p:ph type="dt" sz="half" idx="10"/>
          </p:nvPr>
        </p:nvSpPr>
        <p:spPr/>
        <p:txBody>
          <a:bodyPr/>
          <a:lstStyle>
            <a:extLst/>
          </a:lstStyle>
          <a:p>
            <a:fld id="{7F769CD6-73DD-4747-B816-67E489B0AC17}" type="datetime1">
              <a:rPr lang="en-US" smtClean="0"/>
              <a:pPr/>
              <a:t>3/4/2011</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26CFF094-8B55-4021-9F24-89C5C37C37A5}"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3F3F77E1-8AA6-4DC9-ACE6-1AC4288D4542}" type="datetime1">
              <a:rPr lang="en-US" smtClean="0"/>
              <a:pPr/>
              <a:t>3/4/2011</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26CFF094-8B55-4021-9F24-89C5C37C37A5}"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altLang="zh-TW"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0135641A-35C5-44C0-A32B-18479E721306}" type="datetime1">
              <a:rPr lang="en-US" smtClean="0"/>
              <a:pPr/>
              <a:t>3/4/2011</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26CFF094-8B55-4021-9F24-89C5C37C37A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ltLang="zh-TW"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ltLang="zh-TW"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ltLang="zh-TW" smtClean="0"/>
              <a:t>Click to edit Master text styles</a:t>
            </a:r>
          </a:p>
          <a:p>
            <a:pPr lvl="1" eaLnBrk="1" latinLnBrk="0" hangingPunct="1"/>
            <a:r>
              <a:rPr lang="en-US" altLang="zh-TW" smtClean="0"/>
              <a:t>Second level</a:t>
            </a:r>
          </a:p>
          <a:p>
            <a:pPr lvl="2" eaLnBrk="1" latinLnBrk="0" hangingPunct="1"/>
            <a:r>
              <a:rPr lang="en-US" altLang="zh-TW" smtClean="0"/>
              <a:t>Third level</a:t>
            </a:r>
          </a:p>
          <a:p>
            <a:pPr lvl="3" eaLnBrk="1" latinLnBrk="0" hangingPunct="1"/>
            <a:r>
              <a:rPr lang="en-US" altLang="zh-TW" smtClean="0"/>
              <a:t>Fourth level</a:t>
            </a:r>
          </a:p>
          <a:p>
            <a:pPr lvl="4" eaLnBrk="1" latinLnBrk="0" hangingPunct="1"/>
            <a:r>
              <a:rPr lang="en-US" altLang="zh-TW"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A5BBBB3B-0EF7-4A15-BBE6-01F4297D7262}" type="datetime1">
              <a:rPr lang="en-US" smtClean="0"/>
              <a:pPr/>
              <a:t>3/4/2011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26CFF094-8B55-4021-9F24-89C5C37C37A5}"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ltLang="zh-TW"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ltLang="zh-TW"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1712B7F6-518A-4003-92C9-95F38C85329E}" type="datetime1">
              <a:rPr lang="en-US" smtClean="0"/>
              <a:pPr/>
              <a:t>3/4/2011</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26CFF094-8B55-4021-9F24-89C5C37C37A5}"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ltLang="zh-TW"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altLang="zh-TW"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altLang="zh-TW" smtClean="0"/>
              <a:t>Click to edit Master text styles</a:t>
            </a:r>
          </a:p>
          <a:p>
            <a:pPr lvl="1" eaLnBrk="1" latinLnBrk="0" hangingPunct="1"/>
            <a:r>
              <a:rPr kumimoji="0" lang="en-US" altLang="zh-TW" smtClean="0"/>
              <a:t>Second level</a:t>
            </a:r>
          </a:p>
          <a:p>
            <a:pPr lvl="2" eaLnBrk="1" latinLnBrk="0" hangingPunct="1"/>
            <a:r>
              <a:rPr kumimoji="0" lang="en-US" altLang="zh-TW" smtClean="0"/>
              <a:t>Third level</a:t>
            </a:r>
          </a:p>
          <a:p>
            <a:pPr lvl="3" eaLnBrk="1" latinLnBrk="0" hangingPunct="1"/>
            <a:r>
              <a:rPr kumimoji="0" lang="en-US" altLang="zh-TW" smtClean="0"/>
              <a:t>Fourth level</a:t>
            </a:r>
          </a:p>
          <a:p>
            <a:pPr lvl="4" eaLnBrk="1" latinLnBrk="0" hangingPunct="1"/>
            <a:r>
              <a:rPr kumimoji="0" lang="en-US" altLang="zh-TW"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BCD36870-C958-4843-BCDD-F995E8AB39B0}" type="datetime1">
              <a:rPr lang="en-US" smtClean="0"/>
              <a:pPr/>
              <a:t>3/4/2011</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26CFF094-8B55-4021-9F24-89C5C37C37A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hdr="0" ft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35.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comments" Target="../comments/comment3.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comments" Target="../comments/comment4.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0"/>
            <a:ext cx="9144000" cy="2660650"/>
          </a:xfrm>
        </p:spPr>
        <p:txBody>
          <a:bodyPr>
            <a:noAutofit/>
          </a:bodyPr>
          <a:lstStyle/>
          <a:p>
            <a:pPr algn="l"/>
            <a:r>
              <a:rPr lang="en-US" altLang="zh-TW" sz="3200" dirty="0" smtClean="0">
                <a:solidFill>
                  <a:srgbClr val="000099"/>
                </a:solidFill>
              </a:rPr>
              <a:t>Development of </a:t>
            </a:r>
            <a:r>
              <a:rPr lang="en-US" altLang="zh-TW" sz="3200" dirty="0" smtClean="0">
                <a:solidFill>
                  <a:srgbClr val="000099"/>
                </a:solidFill>
              </a:rPr>
              <a:t>NP structures and </a:t>
            </a:r>
            <a:r>
              <a:rPr lang="en-US" altLang="zh-TW" sz="3200" dirty="0" smtClean="0">
                <a:solidFill>
                  <a:srgbClr val="000099"/>
                </a:solidFill>
              </a:rPr>
              <a:t>discourse referencing skill in spoken Cantonese narratives by deaf/hard-of-hearing children in a sign bilingual and co-enrolment setting</a:t>
            </a:r>
            <a:endParaRPr lang="en-US" sz="3200" dirty="0">
              <a:solidFill>
                <a:srgbClr val="000099"/>
              </a:solidFill>
            </a:endParaRPr>
          </a:p>
        </p:txBody>
      </p:sp>
      <p:sp>
        <p:nvSpPr>
          <p:cNvPr id="3" name="Subtitle 2"/>
          <p:cNvSpPr>
            <a:spLocks noGrp="1"/>
          </p:cNvSpPr>
          <p:nvPr>
            <p:ph type="body" idx="4294967295"/>
          </p:nvPr>
        </p:nvSpPr>
        <p:spPr>
          <a:xfrm>
            <a:off x="0" y="2667000"/>
            <a:ext cx="9144000" cy="1447800"/>
          </a:xfrm>
        </p:spPr>
        <p:txBody>
          <a:bodyPr>
            <a:normAutofit/>
          </a:bodyPr>
          <a:lstStyle/>
          <a:p>
            <a:pPr marL="93663" indent="0" algn="l">
              <a:buNone/>
            </a:pPr>
            <a:r>
              <a:rPr lang="en-US" sz="2800" dirty="0" smtClean="0">
                <a:solidFill>
                  <a:srgbClr val="336600"/>
                </a:solidFill>
              </a:rPr>
              <a:t>Felix </a:t>
            </a:r>
            <a:r>
              <a:rPr lang="en-US" sz="2800" dirty="0" err="1" smtClean="0">
                <a:solidFill>
                  <a:srgbClr val="336600"/>
                </a:solidFill>
              </a:rPr>
              <a:t>Sze</a:t>
            </a:r>
            <a:r>
              <a:rPr lang="en-US" sz="2800" dirty="0" smtClean="0">
                <a:solidFill>
                  <a:srgbClr val="336600"/>
                </a:solidFill>
              </a:rPr>
              <a:t>, Gladys Tang, Tammy Lau, Emily Lam, Chris </a:t>
            </a:r>
            <a:r>
              <a:rPr lang="en-US" sz="2800" dirty="0" err="1" smtClean="0">
                <a:solidFill>
                  <a:srgbClr val="336600"/>
                </a:solidFill>
              </a:rPr>
              <a:t>Yiu</a:t>
            </a:r>
            <a:endParaRPr lang="en-US" sz="2800" dirty="0" smtClean="0">
              <a:solidFill>
                <a:srgbClr val="336600"/>
              </a:solidFill>
            </a:endParaRPr>
          </a:p>
          <a:p>
            <a:pPr algn="l">
              <a:buNone/>
            </a:pPr>
            <a:r>
              <a:rPr lang="en-US" sz="2400" dirty="0" smtClean="0">
                <a:solidFill>
                  <a:srgbClr val="336600"/>
                </a:solidFill>
              </a:rPr>
              <a:t>Centre for Sign Linguistics and Deaf Studies, CUHK</a:t>
            </a:r>
          </a:p>
        </p:txBody>
      </p:sp>
      <p:pic>
        <p:nvPicPr>
          <p:cNvPr id="4" name="Picture 8" descr="big Logo"/>
          <p:cNvPicPr>
            <a:picLocks noChangeAspect="1" noChangeArrowheads="1"/>
          </p:cNvPicPr>
          <p:nvPr/>
        </p:nvPicPr>
        <p:blipFill>
          <a:blip r:embed="rId2" cstate="print"/>
          <a:srcRect/>
          <a:stretch>
            <a:fillRect/>
          </a:stretch>
        </p:blipFill>
        <p:spPr bwMode="auto">
          <a:xfrm>
            <a:off x="4402138" y="5022850"/>
            <a:ext cx="2303462" cy="685800"/>
          </a:xfrm>
          <a:prstGeom prst="rect">
            <a:avLst/>
          </a:prstGeom>
          <a:noFill/>
        </p:spPr>
      </p:pic>
      <p:pic>
        <p:nvPicPr>
          <p:cNvPr id="5" name="Picture 9" descr="center logo(with text)"/>
          <p:cNvPicPr>
            <a:picLocks noChangeAspect="1" noChangeArrowheads="1"/>
          </p:cNvPicPr>
          <p:nvPr/>
        </p:nvPicPr>
        <p:blipFill>
          <a:blip r:embed="rId3" cstate="print"/>
          <a:srcRect/>
          <a:stretch>
            <a:fillRect/>
          </a:stretch>
        </p:blipFill>
        <p:spPr bwMode="auto">
          <a:xfrm>
            <a:off x="2286000" y="5022850"/>
            <a:ext cx="1963738" cy="844550"/>
          </a:xfrm>
          <a:prstGeom prst="rect">
            <a:avLst/>
          </a:prstGeom>
          <a:noFill/>
        </p:spPr>
      </p:pic>
      <p:pic>
        <p:nvPicPr>
          <p:cNvPr id="6" name="Picture 11"/>
          <p:cNvPicPr>
            <a:picLocks noChangeAspect="1" noChangeArrowheads="1"/>
          </p:cNvPicPr>
          <p:nvPr/>
        </p:nvPicPr>
        <p:blipFill>
          <a:blip r:embed="rId4" cstate="print"/>
          <a:srcRect/>
          <a:stretch>
            <a:fillRect/>
          </a:stretch>
        </p:blipFill>
        <p:spPr bwMode="auto">
          <a:xfrm>
            <a:off x="6934200" y="4565650"/>
            <a:ext cx="1992824" cy="1219200"/>
          </a:xfrm>
          <a:prstGeom prst="rect">
            <a:avLst/>
          </a:prstGeom>
          <a:noFill/>
          <a:ln w="9525">
            <a:noFill/>
            <a:miter lim="800000"/>
            <a:headEnd/>
            <a:tailEnd/>
          </a:ln>
          <a:effectLst/>
        </p:spPr>
      </p:pic>
      <p:pic>
        <p:nvPicPr>
          <p:cNvPr id="1026" name="Picture 2" descr="G:\Documents\JC-SLCO-20101202\training-kit(sp.percept.)\production\cuhk emblem-20100504\fr ray-20100503\CUHK_logo.jpg"/>
          <p:cNvPicPr>
            <a:picLocks noChangeAspect="1" noChangeArrowheads="1"/>
          </p:cNvPicPr>
          <p:nvPr/>
        </p:nvPicPr>
        <p:blipFill>
          <a:blip r:embed="rId5" cstate="print"/>
          <a:srcRect/>
          <a:stretch>
            <a:fillRect/>
          </a:stretch>
        </p:blipFill>
        <p:spPr bwMode="auto">
          <a:xfrm>
            <a:off x="228600" y="4946650"/>
            <a:ext cx="1901825" cy="892124"/>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26CFF094-8B55-4021-9F24-89C5C37C37A5}" type="slidenum">
              <a:rPr lang="en-US" smtClean="0"/>
              <a:pPr/>
              <a:t>10</a:t>
            </a:fld>
            <a:endParaRPr lang="en-US"/>
          </a:p>
        </p:txBody>
      </p:sp>
      <p:graphicFrame>
        <p:nvGraphicFramePr>
          <p:cNvPr id="5" name="Table 4"/>
          <p:cNvGraphicFramePr>
            <a:graphicFrameLocks noGrp="1"/>
          </p:cNvGraphicFramePr>
          <p:nvPr/>
        </p:nvGraphicFramePr>
        <p:xfrm>
          <a:off x="304800" y="1828800"/>
          <a:ext cx="8686800" cy="4865075"/>
        </p:xfrm>
        <a:graphic>
          <a:graphicData uri="http://schemas.openxmlformats.org/drawingml/2006/table">
            <a:tbl>
              <a:tblPr/>
              <a:tblGrid>
                <a:gridCol w="2141512"/>
                <a:gridCol w="3216701"/>
                <a:gridCol w="3328587"/>
              </a:tblGrid>
              <a:tr h="363415">
                <a:tc>
                  <a:txBody>
                    <a:bodyPr/>
                    <a:lstStyle/>
                    <a:p>
                      <a:pPr>
                        <a:spcAft>
                          <a:spcPts val="0"/>
                        </a:spcAft>
                      </a:pPr>
                      <a:endParaRPr lang="en-US" sz="2200" b="1" kern="100" dirty="0">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en-US" sz="2200" b="1" kern="100" dirty="0">
                          <a:latin typeface="Calibri"/>
                          <a:ea typeface="新細明體"/>
                          <a:cs typeface="Times New Roman"/>
                        </a:rPr>
                        <a:t>Preverbal position</a:t>
                      </a:r>
                      <a:endParaRPr lang="zh-TW" sz="2200" b="1" kern="100" dirty="0">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en-US" sz="2200" b="1" kern="100" dirty="0" err="1">
                          <a:latin typeface="Calibri"/>
                          <a:ea typeface="新細明體"/>
                          <a:cs typeface="Times New Roman"/>
                        </a:rPr>
                        <a:t>Postverbal</a:t>
                      </a:r>
                      <a:r>
                        <a:rPr lang="en-US" sz="2200" b="1" kern="100" dirty="0">
                          <a:latin typeface="Calibri"/>
                          <a:ea typeface="新細明體"/>
                          <a:cs typeface="Times New Roman"/>
                        </a:rPr>
                        <a:t> position</a:t>
                      </a:r>
                      <a:endParaRPr lang="zh-TW" sz="2200" b="1" kern="100" dirty="0">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726830">
                <a:tc>
                  <a:txBody>
                    <a:bodyPr/>
                    <a:lstStyle/>
                    <a:p>
                      <a:pPr>
                        <a:spcAft>
                          <a:spcPts val="0"/>
                        </a:spcAft>
                      </a:pPr>
                      <a:r>
                        <a:rPr lang="en-US" sz="2200" b="1" kern="100" dirty="0">
                          <a:latin typeface="Calibri"/>
                          <a:ea typeface="新細明體"/>
                          <a:cs typeface="Times New Roman"/>
                        </a:rPr>
                        <a:t>Dem + </a:t>
                      </a:r>
                      <a:r>
                        <a:rPr lang="en-US" sz="2200" b="1" kern="100" dirty="0" err="1">
                          <a:latin typeface="Calibri"/>
                          <a:ea typeface="新細明體"/>
                          <a:cs typeface="Times New Roman"/>
                        </a:rPr>
                        <a:t>cl</a:t>
                      </a:r>
                      <a:r>
                        <a:rPr lang="en-US" sz="2200" b="1" kern="100" dirty="0">
                          <a:latin typeface="Calibri"/>
                          <a:ea typeface="新細明體"/>
                          <a:cs typeface="Times New Roman"/>
                        </a:rPr>
                        <a:t> + n</a:t>
                      </a:r>
                      <a:endParaRPr lang="zh-TW" sz="2200" b="1" kern="100" dirty="0">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en-US" sz="2000" b="1" kern="100" dirty="0">
                          <a:solidFill>
                            <a:srgbClr val="336600"/>
                          </a:solidFill>
                          <a:latin typeface="Calibri"/>
                          <a:ea typeface="新細明體"/>
                          <a:cs typeface="Times New Roman"/>
                        </a:rPr>
                        <a:t>Definite (deictic) </a:t>
                      </a:r>
                      <a:endParaRPr lang="zh-TW" sz="2000" b="1" kern="100" dirty="0">
                        <a:solidFill>
                          <a:srgbClr val="336600"/>
                        </a:solidFill>
                        <a:latin typeface="Calibri"/>
                        <a:ea typeface="新細明體"/>
                        <a:cs typeface="Times New Roman"/>
                      </a:endParaRPr>
                    </a:p>
                    <a:p>
                      <a:pPr>
                        <a:spcAft>
                          <a:spcPts val="0"/>
                        </a:spcAft>
                      </a:pPr>
                      <a:r>
                        <a:rPr lang="zh-TW" sz="2000" b="1" i="1" kern="100" dirty="0">
                          <a:solidFill>
                            <a:srgbClr val="FF0000"/>
                          </a:solidFill>
                          <a:latin typeface="Calibri"/>
                          <a:ea typeface="新細明體"/>
                          <a:cs typeface="Times New Roman"/>
                        </a:rPr>
                        <a:t>呢</a:t>
                      </a:r>
                      <a:r>
                        <a:rPr lang="zh-TW" sz="2000" b="1" i="1" kern="100" dirty="0" smtClean="0">
                          <a:solidFill>
                            <a:srgbClr val="FF0000"/>
                          </a:solidFill>
                          <a:latin typeface="Calibri"/>
                          <a:ea typeface="新細明體"/>
                          <a:cs typeface="Times New Roman"/>
                        </a:rPr>
                        <a:t>個</a:t>
                      </a:r>
                      <a:r>
                        <a:rPr lang="zh-TW" altLang="en-US" sz="2000" b="1" i="1" kern="100" dirty="0" smtClean="0">
                          <a:solidFill>
                            <a:srgbClr val="FF0000"/>
                          </a:solidFill>
                          <a:latin typeface="Calibri"/>
                          <a:ea typeface="新細明體"/>
                          <a:cs typeface="Times New Roman"/>
                        </a:rPr>
                        <a:t>男人</a:t>
                      </a:r>
                      <a:r>
                        <a:rPr lang="zh-TW" sz="2000" b="1" kern="100" dirty="0" smtClean="0">
                          <a:latin typeface="Calibri"/>
                          <a:ea typeface="新細明體"/>
                          <a:cs typeface="Times New Roman"/>
                        </a:rPr>
                        <a:t>，</a:t>
                      </a:r>
                      <a:r>
                        <a:rPr lang="en-US" sz="2000" b="1" i="1" kern="100" dirty="0" smtClean="0">
                          <a:solidFill>
                            <a:srgbClr val="FF0000"/>
                          </a:solidFill>
                          <a:latin typeface="Calibri"/>
                          <a:ea typeface="新細明體"/>
                          <a:cs typeface="Times New Roman"/>
                        </a:rPr>
                        <a:t></a:t>
                      </a:r>
                      <a:r>
                        <a:rPr lang="en-US" sz="2000" b="1" i="1" kern="100" dirty="0" err="1" smtClean="0">
                          <a:solidFill>
                            <a:srgbClr val="FF0000"/>
                          </a:solidFill>
                          <a:latin typeface="Calibri"/>
                          <a:ea typeface="新細明體"/>
                          <a:cs typeface="Times New Roman"/>
                        </a:rPr>
                        <a:t>把刀</a:t>
                      </a:r>
                      <a:endParaRPr lang="zh-TW" sz="2000" b="1" kern="100" dirty="0">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kern="100" dirty="0">
                          <a:solidFill>
                            <a:srgbClr val="336600"/>
                          </a:solidFill>
                          <a:latin typeface="Calibri"/>
                          <a:ea typeface="新細明體"/>
                          <a:cs typeface="Times New Roman"/>
                        </a:rPr>
                        <a:t>Definite (deictic</a:t>
                      </a:r>
                      <a:r>
                        <a:rPr lang="en-US" sz="2000" b="1" kern="100" dirty="0" smtClean="0">
                          <a:solidFill>
                            <a:srgbClr val="336600"/>
                          </a:solidFill>
                          <a:latin typeface="Calibri"/>
                          <a:ea typeface="新細明體"/>
                          <a:cs typeface="Times New Roman"/>
                        </a:rPr>
                        <a:t>)</a:t>
                      </a:r>
                    </a:p>
                    <a:p>
                      <a:pPr marL="0" marR="0" indent="0" algn="l" defTabSz="914400" rtl="0" eaLnBrk="1" fontAlgn="auto" latinLnBrk="0" hangingPunct="1">
                        <a:lnSpc>
                          <a:spcPct val="100000"/>
                        </a:lnSpc>
                        <a:spcBef>
                          <a:spcPts val="0"/>
                        </a:spcBef>
                        <a:spcAft>
                          <a:spcPts val="0"/>
                        </a:spcAft>
                        <a:buClrTx/>
                        <a:buSzTx/>
                        <a:buFontTx/>
                        <a:buNone/>
                        <a:tabLst/>
                        <a:defRPr/>
                      </a:pPr>
                      <a:r>
                        <a:rPr lang="zh-TW" altLang="zh-TW" sz="2000" b="1" i="1" kern="100" dirty="0" smtClean="0">
                          <a:solidFill>
                            <a:srgbClr val="FF0000"/>
                          </a:solidFill>
                          <a:latin typeface="Calibri"/>
                          <a:ea typeface="新細明體"/>
                          <a:cs typeface="Times New Roman"/>
                        </a:rPr>
                        <a:t>呢個</a:t>
                      </a:r>
                      <a:r>
                        <a:rPr lang="zh-TW" altLang="en-US" sz="2000" b="1" i="1" kern="100" dirty="0" smtClean="0">
                          <a:solidFill>
                            <a:srgbClr val="FF0000"/>
                          </a:solidFill>
                          <a:latin typeface="Calibri"/>
                          <a:ea typeface="新細明體"/>
                          <a:cs typeface="Times New Roman"/>
                        </a:rPr>
                        <a:t>男人</a:t>
                      </a:r>
                      <a:r>
                        <a:rPr lang="zh-TW" altLang="zh-TW" sz="2000" b="1" kern="100" dirty="0" smtClean="0">
                          <a:latin typeface="Calibri"/>
                          <a:ea typeface="新細明體"/>
                          <a:cs typeface="Times New Roman"/>
                        </a:rPr>
                        <a:t>，</a:t>
                      </a:r>
                      <a:r>
                        <a:rPr lang="en-US" altLang="zh-TW" sz="2000" b="1" i="1" kern="100" dirty="0" smtClean="0">
                          <a:solidFill>
                            <a:srgbClr val="FF0000"/>
                          </a:solidFill>
                          <a:latin typeface="Calibri"/>
                          <a:ea typeface="新細明體"/>
                          <a:cs typeface="Times New Roman"/>
                        </a:rPr>
                        <a:t></a:t>
                      </a:r>
                      <a:r>
                        <a:rPr lang="en-US" altLang="zh-TW" sz="2000" b="1" i="1" kern="100" dirty="0" err="1" smtClean="0">
                          <a:solidFill>
                            <a:srgbClr val="FF0000"/>
                          </a:solidFill>
                          <a:latin typeface="Calibri"/>
                          <a:ea typeface="新細明體"/>
                          <a:cs typeface="Times New Roman"/>
                        </a:rPr>
                        <a:t>把刀</a:t>
                      </a:r>
                      <a:endParaRPr lang="zh-TW" altLang="zh-TW" sz="2000" b="1" kern="100" dirty="0" smtClean="0">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726830">
                <a:tc>
                  <a:txBody>
                    <a:bodyPr/>
                    <a:lstStyle/>
                    <a:p>
                      <a:pPr>
                        <a:spcAft>
                          <a:spcPts val="0"/>
                        </a:spcAft>
                      </a:pPr>
                      <a:r>
                        <a:rPr lang="en-US" sz="2200" b="1" kern="100" dirty="0">
                          <a:latin typeface="Calibri"/>
                          <a:ea typeface="新細明體"/>
                          <a:cs typeface="Times New Roman"/>
                        </a:rPr>
                        <a:t>num + </a:t>
                      </a:r>
                      <a:r>
                        <a:rPr lang="en-US" sz="2200" b="1" kern="100" dirty="0" err="1">
                          <a:latin typeface="Calibri"/>
                          <a:ea typeface="新細明體"/>
                          <a:cs typeface="Times New Roman"/>
                        </a:rPr>
                        <a:t>cl</a:t>
                      </a:r>
                      <a:r>
                        <a:rPr lang="en-US" sz="2200" b="1" kern="100" dirty="0">
                          <a:latin typeface="Calibri"/>
                          <a:ea typeface="新細明體"/>
                          <a:cs typeface="Times New Roman"/>
                        </a:rPr>
                        <a:t> + n</a:t>
                      </a:r>
                      <a:endParaRPr lang="zh-TW" sz="2200" b="1" kern="100" dirty="0">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en-US" sz="2000" b="1" kern="100" dirty="0">
                          <a:solidFill>
                            <a:srgbClr val="000099"/>
                          </a:solidFill>
                          <a:latin typeface="Calibri"/>
                          <a:ea typeface="新細明體"/>
                          <a:cs typeface="Times New Roman"/>
                        </a:rPr>
                        <a:t>Indefinite</a:t>
                      </a:r>
                      <a:endParaRPr lang="zh-TW" sz="2000" b="1" kern="100" dirty="0">
                        <a:solidFill>
                          <a:srgbClr val="000099"/>
                        </a:solidFill>
                        <a:latin typeface="Calibri"/>
                        <a:ea typeface="新細明體"/>
                        <a:cs typeface="Times New Roman"/>
                      </a:endParaRPr>
                    </a:p>
                    <a:p>
                      <a:pPr>
                        <a:spcAft>
                          <a:spcPts val="0"/>
                        </a:spcAft>
                      </a:pPr>
                      <a:r>
                        <a:rPr lang="zh-TW" sz="2000" b="1" i="1" kern="100" dirty="0">
                          <a:solidFill>
                            <a:srgbClr val="FF0000"/>
                          </a:solidFill>
                          <a:latin typeface="Calibri"/>
                          <a:ea typeface="新細明體"/>
                          <a:cs typeface="Times New Roman"/>
                        </a:rPr>
                        <a:t>有（一</a:t>
                      </a:r>
                      <a:r>
                        <a:rPr lang="zh-TW" sz="2000" b="1" i="1" kern="100" dirty="0" smtClean="0">
                          <a:solidFill>
                            <a:srgbClr val="FF0000"/>
                          </a:solidFill>
                          <a:latin typeface="Calibri"/>
                          <a:ea typeface="新細明體"/>
                          <a:cs typeface="Times New Roman"/>
                        </a:rPr>
                        <a:t>）</a:t>
                      </a:r>
                      <a:r>
                        <a:rPr lang="zh-TW" altLang="en-US" sz="2000" b="1" i="1" kern="100" dirty="0" smtClean="0">
                          <a:solidFill>
                            <a:srgbClr val="FF0000"/>
                          </a:solidFill>
                          <a:latin typeface="Calibri"/>
                          <a:ea typeface="新細明體"/>
                          <a:cs typeface="Times New Roman"/>
                        </a:rPr>
                        <a:t>支筆</a:t>
                      </a:r>
                      <a:r>
                        <a:rPr lang="zh-TW" altLang="en-US" sz="2000" b="1" kern="100" dirty="0" smtClean="0">
                          <a:latin typeface="Calibri"/>
                          <a:ea typeface="新細明體"/>
                          <a:cs typeface="Times New Roman"/>
                        </a:rPr>
                        <a:t>放</a:t>
                      </a:r>
                      <a:r>
                        <a:rPr lang="en-US" altLang="zh-TW" sz="2000" b="1" kern="100" dirty="0" smtClean="0">
                          <a:latin typeface="Calibri"/>
                          <a:ea typeface="新細明體"/>
                          <a:cs typeface="Times New Roman"/>
                        </a:rPr>
                        <a:t></a:t>
                      </a:r>
                      <a:r>
                        <a:rPr lang="en-US" altLang="zh-TW" sz="2000" b="1" kern="100" dirty="0" err="1" smtClean="0">
                          <a:latin typeface="Calibri"/>
                          <a:ea typeface="新細明體"/>
                          <a:cs typeface="Times New Roman"/>
                        </a:rPr>
                        <a:t>係上面</a:t>
                      </a:r>
                      <a:endParaRPr lang="zh-TW" sz="2000" b="1" kern="100" dirty="0">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en-US" sz="2000" b="1" kern="100" dirty="0">
                          <a:solidFill>
                            <a:srgbClr val="000099"/>
                          </a:solidFill>
                          <a:latin typeface="Calibri"/>
                          <a:ea typeface="新細明體"/>
                          <a:cs typeface="Times New Roman"/>
                        </a:rPr>
                        <a:t>Indefinite </a:t>
                      </a:r>
                      <a:endParaRPr lang="zh-TW" sz="2000" b="1" kern="100" dirty="0">
                        <a:solidFill>
                          <a:srgbClr val="000099"/>
                        </a:solidFill>
                        <a:latin typeface="Calibri"/>
                        <a:ea typeface="新細明體"/>
                        <a:cs typeface="Times New Roman"/>
                      </a:endParaRPr>
                    </a:p>
                    <a:p>
                      <a:pPr marL="0" marR="0" indent="0" algn="l" defTabSz="914400" rtl="0" eaLnBrk="1" fontAlgn="auto" latinLnBrk="0" hangingPunct="1">
                        <a:lnSpc>
                          <a:spcPct val="100000"/>
                        </a:lnSpc>
                        <a:spcBef>
                          <a:spcPts val="0"/>
                        </a:spcBef>
                        <a:spcAft>
                          <a:spcPts val="0"/>
                        </a:spcAft>
                        <a:buClrTx/>
                        <a:buSzTx/>
                        <a:buFontTx/>
                        <a:buNone/>
                        <a:tabLst/>
                        <a:defRPr/>
                      </a:pPr>
                      <a:r>
                        <a:rPr lang="zh-TW" sz="2000" b="1" kern="100" dirty="0" smtClean="0">
                          <a:latin typeface="Calibri"/>
                          <a:ea typeface="新細明體"/>
                          <a:cs typeface="Times New Roman"/>
                        </a:rPr>
                        <a:t>亞</a:t>
                      </a:r>
                      <a:r>
                        <a:rPr lang="zh-TW" altLang="en-US" sz="2000" b="1" kern="100" dirty="0" smtClean="0">
                          <a:latin typeface="Calibri"/>
                          <a:ea typeface="新細明體"/>
                          <a:cs typeface="Times New Roman"/>
                        </a:rPr>
                        <a:t>寶</a:t>
                      </a:r>
                      <a:r>
                        <a:rPr lang="zh-TW" sz="2000" b="1" kern="100" dirty="0" smtClean="0">
                          <a:latin typeface="Calibri"/>
                          <a:ea typeface="新細明體"/>
                          <a:cs typeface="Times New Roman"/>
                        </a:rPr>
                        <a:t>要</a:t>
                      </a:r>
                      <a:r>
                        <a:rPr lang="zh-TW" altLang="en-US" sz="2000" b="1" kern="100" dirty="0" smtClean="0">
                          <a:latin typeface="Calibri"/>
                          <a:ea typeface="新細明體"/>
                          <a:cs typeface="Times New Roman"/>
                        </a:rPr>
                        <a:t>買</a:t>
                      </a:r>
                      <a:r>
                        <a:rPr lang="zh-TW" sz="2000" b="1" i="1" kern="100" dirty="0" smtClean="0">
                          <a:solidFill>
                            <a:srgbClr val="FF0000"/>
                          </a:solidFill>
                          <a:latin typeface="Calibri"/>
                          <a:ea typeface="新細明體"/>
                          <a:cs typeface="Times New Roman"/>
                        </a:rPr>
                        <a:t>一</a:t>
                      </a:r>
                      <a:r>
                        <a:rPr lang="en-US" altLang="zh-TW" sz="2000" b="1" i="1" kern="100" dirty="0" err="1" smtClean="0">
                          <a:solidFill>
                            <a:srgbClr val="FF0000"/>
                          </a:solidFill>
                          <a:latin typeface="Calibri"/>
                          <a:ea typeface="新細明體"/>
                          <a:cs typeface="Times New Roman"/>
                        </a:rPr>
                        <a:t>把刀</a:t>
                      </a:r>
                      <a:endParaRPr lang="zh-TW" altLang="zh-TW" sz="2000" b="1" kern="100" dirty="0" smtClean="0">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1453662">
                <a:tc>
                  <a:txBody>
                    <a:bodyPr/>
                    <a:lstStyle/>
                    <a:p>
                      <a:pPr>
                        <a:spcAft>
                          <a:spcPts val="0"/>
                        </a:spcAft>
                      </a:pPr>
                      <a:r>
                        <a:rPr lang="en-US" sz="2200" b="1" kern="100" dirty="0" err="1">
                          <a:latin typeface="Calibri"/>
                          <a:ea typeface="新細明體"/>
                          <a:cs typeface="Times New Roman"/>
                        </a:rPr>
                        <a:t>cl</a:t>
                      </a:r>
                      <a:r>
                        <a:rPr lang="en-US" sz="2200" b="1" kern="100" dirty="0">
                          <a:latin typeface="Calibri"/>
                          <a:ea typeface="新細明體"/>
                          <a:cs typeface="Times New Roman"/>
                        </a:rPr>
                        <a:t> + n</a:t>
                      </a:r>
                      <a:endParaRPr lang="zh-TW" sz="2200" b="1" kern="100" dirty="0">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en-US" sz="2000" b="1" kern="100" dirty="0" smtClean="0">
                          <a:solidFill>
                            <a:srgbClr val="336600"/>
                          </a:solidFill>
                          <a:latin typeface="Calibri"/>
                          <a:ea typeface="新細明體"/>
                          <a:cs typeface="Times New Roman"/>
                        </a:rPr>
                        <a:t>Definite</a:t>
                      </a:r>
                      <a:endParaRPr lang="zh-TW" sz="2000" b="1" kern="100" dirty="0">
                        <a:solidFill>
                          <a:srgbClr val="336600"/>
                        </a:solidFill>
                        <a:latin typeface="Calibri"/>
                        <a:ea typeface="新細明體"/>
                        <a:cs typeface="Times New Roman"/>
                      </a:endParaRPr>
                    </a:p>
                    <a:p>
                      <a:pPr>
                        <a:spcAft>
                          <a:spcPts val="0"/>
                        </a:spcAft>
                      </a:pPr>
                      <a:r>
                        <a:rPr lang="zh-TW" altLang="en-US" sz="2000" b="1" i="1" kern="100" dirty="0" smtClean="0">
                          <a:solidFill>
                            <a:srgbClr val="FF0000"/>
                          </a:solidFill>
                          <a:latin typeface="Calibri"/>
                          <a:ea typeface="新細明體"/>
                          <a:cs typeface="Times New Roman"/>
                        </a:rPr>
                        <a:t>支筆</a:t>
                      </a:r>
                      <a:r>
                        <a:rPr lang="zh-TW" altLang="en-US" sz="2000" b="1" kern="100" dirty="0" smtClean="0">
                          <a:latin typeface="Calibri"/>
                          <a:ea typeface="新細明體"/>
                          <a:cs typeface="Times New Roman"/>
                        </a:rPr>
                        <a:t>放</a:t>
                      </a:r>
                      <a:r>
                        <a:rPr lang="en-US" altLang="zh-TW" sz="2000" b="1" kern="100" dirty="0" smtClean="0">
                          <a:latin typeface="Calibri"/>
                          <a:ea typeface="新細明體"/>
                          <a:cs typeface="Times New Roman"/>
                        </a:rPr>
                        <a:t></a:t>
                      </a:r>
                      <a:r>
                        <a:rPr lang="en-US" altLang="zh-TW" sz="2000" b="1" kern="100" dirty="0" err="1" smtClean="0">
                          <a:latin typeface="Calibri"/>
                          <a:ea typeface="新細明體"/>
                          <a:cs typeface="Times New Roman"/>
                        </a:rPr>
                        <a:t>係上面</a:t>
                      </a:r>
                      <a:endParaRPr lang="zh-TW" sz="2000" b="1" kern="100" dirty="0">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en-US" sz="2000" b="1" kern="100" dirty="0">
                          <a:solidFill>
                            <a:srgbClr val="000099"/>
                          </a:solidFill>
                          <a:latin typeface="Calibri"/>
                          <a:ea typeface="新細明體"/>
                          <a:cs typeface="Times New Roman"/>
                        </a:rPr>
                        <a:t>Indefinite</a:t>
                      </a:r>
                      <a:r>
                        <a:rPr lang="en-US" sz="2000" b="1" kern="100" dirty="0">
                          <a:latin typeface="Calibri"/>
                          <a:ea typeface="新細明體"/>
                          <a:cs typeface="Times New Roman"/>
                        </a:rPr>
                        <a:t> or</a:t>
                      </a:r>
                      <a:r>
                        <a:rPr lang="en-US" sz="2000" b="1" kern="100" dirty="0">
                          <a:solidFill>
                            <a:srgbClr val="336600"/>
                          </a:solidFill>
                          <a:latin typeface="Calibri"/>
                          <a:ea typeface="新細明體"/>
                          <a:cs typeface="Times New Roman"/>
                        </a:rPr>
                        <a:t> </a:t>
                      </a:r>
                      <a:r>
                        <a:rPr lang="en-US" sz="2000" b="1" kern="100" dirty="0" smtClean="0">
                          <a:solidFill>
                            <a:srgbClr val="336600"/>
                          </a:solidFill>
                          <a:latin typeface="Calibri"/>
                          <a:ea typeface="新細明體"/>
                          <a:cs typeface="Times New Roman"/>
                        </a:rPr>
                        <a:t>Definite </a:t>
                      </a:r>
                      <a:endParaRPr lang="zh-TW" sz="2000" b="1" kern="100" dirty="0">
                        <a:solidFill>
                          <a:srgbClr val="336600"/>
                        </a:solidFill>
                        <a:latin typeface="Calibri"/>
                        <a:ea typeface="新細明體"/>
                        <a:cs typeface="Times New Roman"/>
                      </a:endParaRPr>
                    </a:p>
                    <a:p>
                      <a:pPr>
                        <a:spcAft>
                          <a:spcPts val="0"/>
                        </a:spcAft>
                      </a:pPr>
                      <a:r>
                        <a:rPr lang="zh-TW" altLang="zh-TW" sz="2000" b="1" kern="100" dirty="0" smtClean="0">
                          <a:latin typeface="Calibri"/>
                          <a:ea typeface="新細明體"/>
                          <a:cs typeface="Times New Roman"/>
                        </a:rPr>
                        <a:t>亞</a:t>
                      </a:r>
                      <a:r>
                        <a:rPr lang="zh-TW" altLang="en-US" sz="2000" b="1" kern="100" dirty="0" smtClean="0">
                          <a:latin typeface="Calibri"/>
                          <a:ea typeface="新細明體"/>
                          <a:cs typeface="Times New Roman"/>
                        </a:rPr>
                        <a:t>寶</a:t>
                      </a:r>
                      <a:r>
                        <a:rPr lang="zh-TW" sz="2000" b="1" kern="100" dirty="0" smtClean="0">
                          <a:latin typeface="Calibri"/>
                          <a:ea typeface="新細明體"/>
                          <a:cs typeface="Times New Roman"/>
                        </a:rPr>
                        <a:t>要</a:t>
                      </a:r>
                      <a:r>
                        <a:rPr lang="zh-TW" altLang="en-US" sz="2000" b="1" kern="100" dirty="0" smtClean="0">
                          <a:latin typeface="Calibri"/>
                          <a:ea typeface="新細明體"/>
                          <a:cs typeface="Times New Roman"/>
                        </a:rPr>
                        <a:t>買</a:t>
                      </a:r>
                      <a:r>
                        <a:rPr lang="en-US" altLang="zh-TW" sz="2000" b="1" i="1" kern="100" dirty="0" err="1" smtClean="0">
                          <a:solidFill>
                            <a:srgbClr val="FF0000"/>
                          </a:solidFill>
                          <a:latin typeface="Calibri"/>
                          <a:ea typeface="新細明體"/>
                          <a:cs typeface="Times New Roman"/>
                        </a:rPr>
                        <a:t>把刀</a:t>
                      </a:r>
                      <a:endParaRPr lang="en-US" altLang="zh-TW" sz="2000" b="1" i="1" kern="100" dirty="0" smtClean="0">
                        <a:solidFill>
                          <a:srgbClr val="FF0000"/>
                        </a:solidFill>
                        <a:latin typeface="Calibri"/>
                        <a:ea typeface="新細明體"/>
                        <a:cs typeface="Times New Roman"/>
                      </a:endParaRPr>
                    </a:p>
                    <a:p>
                      <a:pPr>
                        <a:spcAft>
                          <a:spcPts val="0"/>
                        </a:spcAft>
                      </a:pPr>
                      <a:endParaRPr lang="zh-TW" sz="2000" b="1" kern="100" dirty="0">
                        <a:latin typeface="Calibri"/>
                        <a:ea typeface="新細明體"/>
                        <a:cs typeface="Times New Roman"/>
                      </a:endParaRPr>
                    </a:p>
                    <a:p>
                      <a:pPr>
                        <a:spcAft>
                          <a:spcPts val="0"/>
                        </a:spcAft>
                      </a:pPr>
                      <a:r>
                        <a:rPr lang="en-US" sz="2000" b="1" kern="100" dirty="0" smtClean="0">
                          <a:solidFill>
                            <a:srgbClr val="336600"/>
                          </a:solidFill>
                          <a:latin typeface="Calibri"/>
                          <a:ea typeface="新細明體"/>
                          <a:cs typeface="Times New Roman"/>
                        </a:rPr>
                        <a:t>Definite</a:t>
                      </a:r>
                    </a:p>
                    <a:p>
                      <a:pPr>
                        <a:spcAft>
                          <a:spcPts val="0"/>
                        </a:spcAft>
                      </a:pPr>
                      <a:r>
                        <a:rPr lang="zh-TW" altLang="zh-TW" sz="2000" b="1" kern="100" dirty="0" smtClean="0">
                          <a:latin typeface="Calibri"/>
                          <a:ea typeface="新細明體"/>
                          <a:cs typeface="Times New Roman"/>
                        </a:rPr>
                        <a:t>亞</a:t>
                      </a:r>
                      <a:r>
                        <a:rPr lang="zh-TW" altLang="en-US" sz="2000" b="1" kern="100" dirty="0" smtClean="0">
                          <a:latin typeface="Calibri"/>
                          <a:ea typeface="新細明體"/>
                          <a:cs typeface="Times New Roman"/>
                        </a:rPr>
                        <a:t>寶燙</a:t>
                      </a:r>
                      <a:r>
                        <a:rPr lang="en-US" altLang="zh-TW" sz="2000" b="1" kern="100" dirty="0" smtClean="0">
                          <a:latin typeface="Calibri"/>
                          <a:ea typeface="新細明體"/>
                          <a:cs typeface="Times New Roman"/>
                        </a:rPr>
                        <a:t></a:t>
                      </a:r>
                      <a:r>
                        <a:rPr lang="en-US" altLang="zh-TW" sz="2000" b="1" i="1" kern="100" dirty="0" err="1" smtClean="0">
                          <a:solidFill>
                            <a:srgbClr val="FF0000"/>
                          </a:solidFill>
                          <a:latin typeface="Calibri"/>
                          <a:ea typeface="新細明體"/>
                          <a:cs typeface="Times New Roman"/>
                        </a:rPr>
                        <a:t>件衫</a:t>
                      </a:r>
                      <a:endParaRPr lang="zh-TW" sz="2000" b="1" i="1" kern="100" dirty="0">
                        <a:solidFill>
                          <a:srgbClr val="FF0000"/>
                        </a:solidFill>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1453662">
                <a:tc>
                  <a:txBody>
                    <a:bodyPr/>
                    <a:lstStyle/>
                    <a:p>
                      <a:pPr>
                        <a:spcAft>
                          <a:spcPts val="0"/>
                        </a:spcAft>
                      </a:pPr>
                      <a:r>
                        <a:rPr lang="en-US" sz="2200" b="1" kern="100" dirty="0">
                          <a:latin typeface="Calibri"/>
                          <a:ea typeface="新細明體"/>
                          <a:cs typeface="Times New Roman"/>
                        </a:rPr>
                        <a:t>bare noun</a:t>
                      </a:r>
                      <a:endParaRPr lang="zh-TW" sz="2200" b="1" kern="100" dirty="0">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en-US" sz="2000" b="1" kern="100" dirty="0">
                          <a:solidFill>
                            <a:srgbClr val="7030A0"/>
                          </a:solidFill>
                          <a:latin typeface="Calibri"/>
                          <a:ea typeface="新細明體"/>
                          <a:cs typeface="Times New Roman"/>
                        </a:rPr>
                        <a:t>Generic </a:t>
                      </a:r>
                      <a:endParaRPr lang="zh-TW" sz="2000" b="1" kern="100" dirty="0">
                        <a:solidFill>
                          <a:srgbClr val="7030A0"/>
                        </a:solidFill>
                        <a:latin typeface="Calibri"/>
                        <a:ea typeface="新細明體"/>
                        <a:cs typeface="Times New Roman"/>
                      </a:endParaRPr>
                    </a:p>
                    <a:p>
                      <a:pPr>
                        <a:spcAft>
                          <a:spcPts val="0"/>
                        </a:spcAft>
                      </a:pPr>
                      <a:r>
                        <a:rPr lang="zh-TW" altLang="en-US" sz="2000" b="1" i="1" kern="100" dirty="0" smtClean="0">
                          <a:solidFill>
                            <a:srgbClr val="FF0000"/>
                          </a:solidFill>
                          <a:latin typeface="Calibri"/>
                          <a:ea typeface="新細明體"/>
                          <a:cs typeface="Times New Roman"/>
                        </a:rPr>
                        <a:t>貓</a:t>
                      </a:r>
                      <a:r>
                        <a:rPr lang="zh-TW" sz="2000" b="1" kern="100" dirty="0" smtClean="0">
                          <a:latin typeface="Calibri"/>
                          <a:ea typeface="新細明體"/>
                          <a:cs typeface="Times New Roman"/>
                        </a:rPr>
                        <a:t>鍾</a:t>
                      </a:r>
                      <a:r>
                        <a:rPr lang="zh-TW" sz="2000" b="1" kern="100" dirty="0">
                          <a:latin typeface="Calibri"/>
                          <a:ea typeface="新細明體"/>
                          <a:cs typeface="Times New Roman"/>
                        </a:rPr>
                        <a:t>意</a:t>
                      </a:r>
                      <a:r>
                        <a:rPr lang="zh-TW" sz="2000" b="1" kern="100" dirty="0" smtClean="0">
                          <a:latin typeface="Calibri"/>
                          <a:ea typeface="新細明體"/>
                          <a:cs typeface="Times New Roman"/>
                        </a:rPr>
                        <a:t>食</a:t>
                      </a:r>
                      <a:r>
                        <a:rPr lang="zh-TW" altLang="en-US" sz="2000" b="1" kern="100" dirty="0" smtClean="0">
                          <a:latin typeface="Calibri"/>
                          <a:ea typeface="新細明體"/>
                          <a:cs typeface="Times New Roman"/>
                        </a:rPr>
                        <a:t>魚</a:t>
                      </a:r>
                      <a:endParaRPr lang="zh-TW" sz="2000" b="1" kern="100" dirty="0">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en-US" sz="2000" b="1" kern="100" dirty="0">
                          <a:solidFill>
                            <a:srgbClr val="000099"/>
                          </a:solidFill>
                          <a:latin typeface="Calibri"/>
                          <a:ea typeface="新細明體"/>
                          <a:cs typeface="Times New Roman"/>
                        </a:rPr>
                        <a:t>Indefinite</a:t>
                      </a:r>
                      <a:endParaRPr lang="zh-TW" sz="2000" b="1" kern="100" dirty="0">
                        <a:solidFill>
                          <a:srgbClr val="000099"/>
                        </a:solidFill>
                        <a:latin typeface="Calibri"/>
                        <a:ea typeface="新細明體"/>
                        <a:cs typeface="Times New Roman"/>
                      </a:endParaRPr>
                    </a:p>
                    <a:p>
                      <a:pPr marL="0" marR="0" indent="0" algn="l" defTabSz="914400" rtl="0" eaLnBrk="1" fontAlgn="auto" latinLnBrk="0" hangingPunct="1">
                        <a:lnSpc>
                          <a:spcPct val="100000"/>
                        </a:lnSpc>
                        <a:spcBef>
                          <a:spcPts val="0"/>
                        </a:spcBef>
                        <a:spcAft>
                          <a:spcPts val="0"/>
                        </a:spcAft>
                        <a:buClrTx/>
                        <a:buSzTx/>
                        <a:buFontTx/>
                        <a:buNone/>
                        <a:tabLst/>
                        <a:defRPr/>
                      </a:pPr>
                      <a:r>
                        <a:rPr lang="zh-TW" altLang="zh-TW" sz="2000" b="1" kern="100" dirty="0" smtClean="0">
                          <a:latin typeface="Calibri"/>
                          <a:ea typeface="新細明體"/>
                          <a:cs typeface="Times New Roman"/>
                        </a:rPr>
                        <a:t>亞</a:t>
                      </a:r>
                      <a:r>
                        <a:rPr lang="zh-TW" altLang="en-US" sz="2000" b="1" kern="100" dirty="0" smtClean="0">
                          <a:latin typeface="Calibri"/>
                          <a:ea typeface="新細明體"/>
                          <a:cs typeface="Times New Roman"/>
                        </a:rPr>
                        <a:t>寶燙</a:t>
                      </a:r>
                      <a:r>
                        <a:rPr lang="en-US" altLang="zh-TW" sz="2000" b="1" kern="100" dirty="0" smtClean="0">
                          <a:latin typeface="Calibri"/>
                          <a:ea typeface="新細明體"/>
                          <a:cs typeface="Times New Roman"/>
                        </a:rPr>
                        <a:t></a:t>
                      </a:r>
                      <a:r>
                        <a:rPr lang="en-US" altLang="zh-TW" sz="2000" b="1" i="1" kern="100" dirty="0" smtClean="0">
                          <a:solidFill>
                            <a:srgbClr val="FF0000"/>
                          </a:solidFill>
                          <a:latin typeface="Calibri"/>
                          <a:ea typeface="新細明體"/>
                          <a:cs typeface="Times New Roman"/>
                        </a:rPr>
                        <a:t>衫</a:t>
                      </a:r>
                      <a:endParaRPr lang="zh-TW" altLang="zh-TW" sz="2000" b="1" i="1" kern="100" dirty="0" smtClean="0">
                        <a:solidFill>
                          <a:srgbClr val="FF0000"/>
                        </a:solidFill>
                        <a:latin typeface="Calibri"/>
                        <a:ea typeface="新細明體"/>
                        <a:cs typeface="Times New Roman"/>
                      </a:endParaRPr>
                    </a:p>
                    <a:p>
                      <a:pPr>
                        <a:spcAft>
                          <a:spcPts val="0"/>
                        </a:spcAft>
                      </a:pPr>
                      <a:endParaRPr lang="zh-TW" sz="2000" b="1" kern="100" dirty="0">
                        <a:latin typeface="Calibri"/>
                        <a:ea typeface="新細明體"/>
                        <a:cs typeface="Times New Roman"/>
                      </a:endParaRPr>
                    </a:p>
                    <a:p>
                      <a:pPr>
                        <a:spcAft>
                          <a:spcPts val="0"/>
                        </a:spcAft>
                      </a:pPr>
                      <a:r>
                        <a:rPr lang="en-US" sz="2000" b="1" kern="100" dirty="0">
                          <a:solidFill>
                            <a:srgbClr val="7030A0"/>
                          </a:solidFill>
                          <a:latin typeface="Calibri"/>
                          <a:ea typeface="新細明體"/>
                          <a:cs typeface="Times New Roman"/>
                        </a:rPr>
                        <a:t>Generic </a:t>
                      </a:r>
                      <a:endParaRPr lang="zh-TW" sz="2000" b="1" kern="100" dirty="0">
                        <a:solidFill>
                          <a:srgbClr val="7030A0"/>
                        </a:solidFill>
                        <a:latin typeface="Calibri"/>
                        <a:ea typeface="新細明體"/>
                        <a:cs typeface="Times New Roman"/>
                      </a:endParaRPr>
                    </a:p>
                    <a:p>
                      <a:pPr>
                        <a:spcAft>
                          <a:spcPts val="0"/>
                        </a:spcAft>
                      </a:pPr>
                      <a:r>
                        <a:rPr lang="zh-TW" sz="2000" b="1" kern="100" dirty="0" smtClean="0">
                          <a:latin typeface="Calibri"/>
                          <a:ea typeface="新細明體"/>
                          <a:cs typeface="Times New Roman"/>
                        </a:rPr>
                        <a:t>我</a:t>
                      </a:r>
                      <a:r>
                        <a:rPr lang="zh-TW" altLang="en-US" sz="2000" b="1" kern="100" dirty="0" smtClean="0">
                          <a:latin typeface="Calibri"/>
                          <a:ea typeface="新細明體"/>
                          <a:cs typeface="Times New Roman"/>
                        </a:rPr>
                        <a:t>唔</a:t>
                      </a:r>
                      <a:r>
                        <a:rPr lang="zh-TW" sz="2000" b="1" kern="100" dirty="0" smtClean="0">
                          <a:latin typeface="Calibri"/>
                          <a:ea typeface="新細明體"/>
                          <a:cs typeface="Times New Roman"/>
                        </a:rPr>
                        <a:t>鍾意</a:t>
                      </a:r>
                      <a:r>
                        <a:rPr lang="zh-TW" altLang="en-US" sz="2000" b="1" i="1" kern="100" dirty="0" smtClean="0">
                          <a:solidFill>
                            <a:srgbClr val="FF0000"/>
                          </a:solidFill>
                          <a:latin typeface="Calibri"/>
                          <a:ea typeface="新細明體"/>
                          <a:cs typeface="Times New Roman"/>
                        </a:rPr>
                        <a:t>貓</a:t>
                      </a:r>
                      <a:endParaRPr lang="zh-TW" sz="2000" b="1" kern="100" dirty="0">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bl>
          </a:graphicData>
        </a:graphic>
      </p:graphicFrame>
      <p:sp>
        <p:nvSpPr>
          <p:cNvPr id="6" name="TextBox 5"/>
          <p:cNvSpPr txBox="1"/>
          <p:nvPr/>
        </p:nvSpPr>
        <p:spPr>
          <a:xfrm>
            <a:off x="304800" y="1219200"/>
            <a:ext cx="7772400" cy="646331"/>
          </a:xfrm>
          <a:prstGeom prst="rect">
            <a:avLst/>
          </a:prstGeom>
          <a:noFill/>
        </p:spPr>
        <p:txBody>
          <a:bodyPr wrap="square" rtlCol="0">
            <a:spAutoFit/>
          </a:bodyPr>
          <a:lstStyle/>
          <a:p>
            <a:r>
              <a:rPr lang="en-US" altLang="zh-TW" dirty="0" smtClean="0"/>
              <a:t>(Cheng &amp; </a:t>
            </a:r>
            <a:r>
              <a:rPr lang="en-US" altLang="zh-TW" dirty="0" err="1" smtClean="0"/>
              <a:t>Sybesma</a:t>
            </a:r>
            <a:r>
              <a:rPr lang="en-US" altLang="zh-TW" dirty="0" smtClean="0"/>
              <a:t> 1999, Matthews &amp; Yip 1994, </a:t>
            </a:r>
            <a:r>
              <a:rPr lang="en-US" altLang="zh-TW" dirty="0" err="1" smtClean="0"/>
              <a:t>AuYeung</a:t>
            </a:r>
            <a:r>
              <a:rPr lang="en-US" altLang="zh-TW" dirty="0" smtClean="0"/>
              <a:t> 1997, 2005, among many others)</a:t>
            </a:r>
            <a:endParaRPr lang="zh-TW" altLang="en-US" dirty="0"/>
          </a:p>
        </p:txBody>
      </p:sp>
      <p:sp>
        <p:nvSpPr>
          <p:cNvPr id="8" name="Title 3"/>
          <p:cNvSpPr>
            <a:spLocks noGrp="1"/>
          </p:cNvSpPr>
          <p:nvPr>
            <p:ph type="title"/>
          </p:nvPr>
        </p:nvSpPr>
        <p:spPr>
          <a:xfrm>
            <a:off x="76200" y="152400"/>
            <a:ext cx="8915400" cy="1143000"/>
          </a:xfrm>
        </p:spPr>
        <p:txBody>
          <a:bodyPr>
            <a:noAutofit/>
          </a:bodyPr>
          <a:lstStyle/>
          <a:p>
            <a:r>
              <a:rPr lang="en-US" altLang="zh-TW" sz="3400" dirty="0" smtClean="0">
                <a:solidFill>
                  <a:srgbClr val="000099"/>
                </a:solidFill>
              </a:rPr>
              <a:t>Literature Review:</a:t>
            </a:r>
            <a:br>
              <a:rPr lang="en-US" altLang="zh-TW" sz="3400" dirty="0" smtClean="0">
                <a:solidFill>
                  <a:srgbClr val="000099"/>
                </a:solidFill>
              </a:rPr>
            </a:br>
            <a:r>
              <a:rPr lang="en-US" altLang="zh-TW" sz="3400" dirty="0" smtClean="0">
                <a:solidFill>
                  <a:srgbClr val="000099"/>
                </a:solidFill>
              </a:rPr>
              <a:t>(In)definiteness of </a:t>
            </a:r>
            <a:r>
              <a:rPr lang="en-US" altLang="zh-TW" sz="3400" dirty="0" err="1" smtClean="0">
                <a:solidFill>
                  <a:srgbClr val="000099"/>
                </a:solidFill>
              </a:rPr>
              <a:t>nominals</a:t>
            </a:r>
            <a:r>
              <a:rPr lang="en-US" altLang="zh-TW" sz="3400" dirty="0" smtClean="0">
                <a:solidFill>
                  <a:srgbClr val="000099"/>
                </a:solidFill>
              </a:rPr>
              <a:t> </a:t>
            </a:r>
            <a:r>
              <a:rPr lang="en-US" altLang="zh-TW" sz="3400" dirty="0" smtClean="0">
                <a:solidFill>
                  <a:srgbClr val="000099"/>
                </a:solidFill>
              </a:rPr>
              <a:t>in Cantonese</a:t>
            </a:r>
            <a:endParaRPr lang="zh-TW" altLang="en-US" sz="3400" dirty="0">
              <a:solidFill>
                <a:srgbClr val="000099"/>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143000"/>
            <a:ext cx="9144000" cy="5181600"/>
          </a:xfrm>
        </p:spPr>
        <p:txBody>
          <a:bodyPr>
            <a:noAutofit/>
          </a:bodyPr>
          <a:lstStyle/>
          <a:p>
            <a:r>
              <a:rPr lang="en-US" altLang="zh-TW" sz="2600" dirty="0" smtClean="0"/>
              <a:t>In Cantonese:</a:t>
            </a:r>
          </a:p>
          <a:p>
            <a:pPr lvl="1"/>
            <a:r>
              <a:rPr lang="en-US" altLang="zh-TW" sz="2600" dirty="0" smtClean="0"/>
              <a:t>Bare nouns by themselves cannot encode definiteness.</a:t>
            </a:r>
          </a:p>
          <a:p>
            <a:pPr lvl="1"/>
            <a:r>
              <a:rPr lang="en-US" altLang="zh-TW" sz="2600" dirty="0" smtClean="0"/>
              <a:t>Classifiers are essential in rendering a definite reading. </a:t>
            </a:r>
          </a:p>
          <a:p>
            <a:pPr lvl="1"/>
            <a:r>
              <a:rPr lang="en-US" altLang="zh-TW" sz="2600" dirty="0" smtClean="0"/>
              <a:t>Common nouns can sometimes be used as a proper name (Cheng &amp; </a:t>
            </a:r>
            <a:r>
              <a:rPr lang="en-US" altLang="zh-TW" sz="2600" dirty="0" err="1" smtClean="0"/>
              <a:t>Sybesma</a:t>
            </a:r>
            <a:r>
              <a:rPr lang="en-US" altLang="zh-TW" sz="2600" dirty="0" smtClean="0"/>
              <a:t> 1999, </a:t>
            </a:r>
            <a:r>
              <a:rPr lang="en-US" altLang="zh-TW" sz="2600" dirty="0" err="1" smtClean="0"/>
              <a:t>AuYeung</a:t>
            </a:r>
            <a:r>
              <a:rPr lang="en-US" altLang="zh-TW" sz="2600" dirty="0" smtClean="0"/>
              <a:t> 2005):</a:t>
            </a:r>
          </a:p>
          <a:p>
            <a:pPr lvl="1"/>
            <a:endParaRPr lang="en-US" altLang="zh-TW" sz="2600" dirty="0" smtClean="0"/>
          </a:p>
          <a:p>
            <a:pPr lvl="1">
              <a:buNone/>
            </a:pPr>
            <a:r>
              <a:rPr lang="en-US" altLang="zh-TW" sz="2400" dirty="0" smtClean="0"/>
              <a:t>	    </a:t>
            </a:r>
            <a:r>
              <a:rPr lang="zh-TW" altLang="zh-TW" sz="2400" dirty="0" smtClean="0"/>
              <a:t>先生</a:t>
            </a:r>
            <a:r>
              <a:rPr lang="en-US" altLang="zh-TW" sz="2400" dirty="0" smtClean="0"/>
              <a:t>             </a:t>
            </a:r>
            <a:r>
              <a:rPr lang="zh-TW" altLang="zh-TW" sz="2400" dirty="0" smtClean="0"/>
              <a:t>冇</a:t>
            </a:r>
            <a:r>
              <a:rPr lang="en-US" altLang="zh-TW" sz="2400" dirty="0" smtClean="0"/>
              <a:t>      </a:t>
            </a:r>
          </a:p>
          <a:p>
            <a:pPr lvl="1">
              <a:buNone/>
            </a:pPr>
            <a:r>
              <a:rPr lang="en-US" altLang="zh-TW" sz="2400" dirty="0" smtClean="0"/>
              <a:t>	Sin1-saang1  mou6  lei4</a:t>
            </a:r>
          </a:p>
          <a:p>
            <a:pPr lvl="1">
              <a:buNone/>
            </a:pPr>
            <a:r>
              <a:rPr lang="en-US" altLang="zh-TW" sz="2400" dirty="0" smtClean="0"/>
              <a:t>	“Teacher didn’t come.” (Cheng &amp; </a:t>
            </a:r>
            <a:r>
              <a:rPr lang="en-US" altLang="zh-TW" sz="2400" dirty="0" err="1" smtClean="0"/>
              <a:t>Sybesma</a:t>
            </a:r>
            <a:r>
              <a:rPr lang="en-US" altLang="zh-TW" sz="2400" dirty="0" smtClean="0"/>
              <a:t> 1999)</a:t>
            </a:r>
          </a:p>
          <a:p>
            <a:pPr lvl="1"/>
            <a:endParaRPr lang="en-US" altLang="zh-TW" sz="2400" dirty="0" smtClean="0"/>
          </a:p>
          <a:p>
            <a:endParaRPr lang="zh-TW" altLang="en-US" sz="2400" dirty="0"/>
          </a:p>
        </p:txBody>
      </p:sp>
      <p:sp>
        <p:nvSpPr>
          <p:cNvPr id="3" name="Slide Number Placeholder 2"/>
          <p:cNvSpPr>
            <a:spLocks noGrp="1"/>
          </p:cNvSpPr>
          <p:nvPr>
            <p:ph type="sldNum" sz="quarter" idx="12"/>
          </p:nvPr>
        </p:nvSpPr>
        <p:spPr/>
        <p:txBody>
          <a:bodyPr/>
          <a:lstStyle/>
          <a:p>
            <a:fld id="{26CFF094-8B55-4021-9F24-89C5C37C37A5}" type="slidenum">
              <a:rPr lang="en-US" smtClean="0"/>
              <a:pPr/>
              <a:t>11</a:t>
            </a:fld>
            <a:endParaRPr lang="en-US"/>
          </a:p>
        </p:txBody>
      </p:sp>
      <p:sp>
        <p:nvSpPr>
          <p:cNvPr id="5" name="Title 3"/>
          <p:cNvSpPr>
            <a:spLocks noGrp="1"/>
          </p:cNvSpPr>
          <p:nvPr>
            <p:ph type="title"/>
          </p:nvPr>
        </p:nvSpPr>
        <p:spPr>
          <a:xfrm>
            <a:off x="76200" y="-76200"/>
            <a:ext cx="8915400" cy="1143000"/>
          </a:xfrm>
        </p:spPr>
        <p:txBody>
          <a:bodyPr>
            <a:noAutofit/>
          </a:bodyPr>
          <a:lstStyle/>
          <a:p>
            <a:r>
              <a:rPr lang="en-US" altLang="zh-TW" sz="3400" dirty="0" smtClean="0">
                <a:solidFill>
                  <a:srgbClr val="000099"/>
                </a:solidFill>
              </a:rPr>
              <a:t>Literature Review:</a:t>
            </a:r>
            <a:br>
              <a:rPr lang="en-US" altLang="zh-TW" sz="3400" dirty="0" smtClean="0">
                <a:solidFill>
                  <a:srgbClr val="000099"/>
                </a:solidFill>
              </a:rPr>
            </a:br>
            <a:r>
              <a:rPr lang="en-US" altLang="zh-TW" sz="3400" dirty="0" smtClean="0">
                <a:solidFill>
                  <a:srgbClr val="000099"/>
                </a:solidFill>
              </a:rPr>
              <a:t>(In)definiteness of </a:t>
            </a:r>
            <a:r>
              <a:rPr lang="en-US" altLang="zh-TW" sz="3400" dirty="0" err="1" smtClean="0">
                <a:solidFill>
                  <a:srgbClr val="000099"/>
                </a:solidFill>
              </a:rPr>
              <a:t>nominals</a:t>
            </a:r>
            <a:r>
              <a:rPr lang="en-US" altLang="zh-TW" sz="3400" dirty="0" smtClean="0">
                <a:solidFill>
                  <a:srgbClr val="000099"/>
                </a:solidFill>
              </a:rPr>
              <a:t> </a:t>
            </a:r>
            <a:r>
              <a:rPr lang="en-US" altLang="zh-TW" sz="3400" dirty="0" smtClean="0">
                <a:solidFill>
                  <a:srgbClr val="000099"/>
                </a:solidFill>
              </a:rPr>
              <a:t>in Cantonese</a:t>
            </a:r>
            <a:endParaRPr lang="zh-TW" altLang="en-US" sz="3400" dirty="0">
              <a:solidFill>
                <a:srgbClr val="000099"/>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905000"/>
            <a:ext cx="8229600" cy="4102291"/>
          </a:xfrm>
        </p:spPr>
        <p:txBody>
          <a:bodyPr/>
          <a:lstStyle/>
          <a:p>
            <a:r>
              <a:rPr lang="en-US" altLang="zh-TW" dirty="0" smtClean="0"/>
              <a:t>For Cantonese- and Mandarin-speaking hearing children, </a:t>
            </a:r>
            <a:r>
              <a:rPr lang="en-US" altLang="zh-TW" dirty="0" smtClean="0"/>
              <a:t>nominal </a:t>
            </a:r>
            <a:r>
              <a:rPr lang="en-US" altLang="zh-TW" dirty="0" smtClean="0"/>
              <a:t>structures are acquired much earlier than discourse referencing skills. </a:t>
            </a:r>
          </a:p>
          <a:p>
            <a:endParaRPr lang="zh-TW" altLang="en-US" dirty="0"/>
          </a:p>
        </p:txBody>
      </p:sp>
      <p:sp>
        <p:nvSpPr>
          <p:cNvPr id="3" name="Slide Number Placeholder 2"/>
          <p:cNvSpPr>
            <a:spLocks noGrp="1"/>
          </p:cNvSpPr>
          <p:nvPr>
            <p:ph type="sldNum" sz="quarter" idx="12"/>
          </p:nvPr>
        </p:nvSpPr>
        <p:spPr/>
        <p:txBody>
          <a:bodyPr/>
          <a:lstStyle/>
          <a:p>
            <a:fld id="{26CFF094-8B55-4021-9F24-89C5C37C37A5}" type="slidenum">
              <a:rPr lang="en-US" smtClean="0"/>
              <a:pPr/>
              <a:t>12</a:t>
            </a:fld>
            <a:endParaRPr lang="en-US"/>
          </a:p>
        </p:txBody>
      </p:sp>
      <p:sp>
        <p:nvSpPr>
          <p:cNvPr id="4" name="Title 3"/>
          <p:cNvSpPr>
            <a:spLocks noGrp="1"/>
          </p:cNvSpPr>
          <p:nvPr>
            <p:ph type="title"/>
          </p:nvPr>
        </p:nvSpPr>
        <p:spPr/>
        <p:txBody>
          <a:bodyPr>
            <a:noAutofit/>
          </a:bodyPr>
          <a:lstStyle/>
          <a:p>
            <a:r>
              <a:rPr lang="en-US" altLang="zh-TW" sz="3000" dirty="0" smtClean="0">
                <a:solidFill>
                  <a:srgbClr val="000099"/>
                </a:solidFill>
              </a:rPr>
              <a:t>Literature Review: Acquisition of </a:t>
            </a:r>
            <a:r>
              <a:rPr lang="en-US" altLang="zh-TW" sz="3000" dirty="0" err="1" smtClean="0">
                <a:solidFill>
                  <a:srgbClr val="000099"/>
                </a:solidFill>
              </a:rPr>
              <a:t>nominals</a:t>
            </a:r>
            <a:r>
              <a:rPr lang="en-US" altLang="zh-TW" sz="3000" dirty="0" smtClean="0">
                <a:solidFill>
                  <a:srgbClr val="000099"/>
                </a:solidFill>
              </a:rPr>
              <a:t>, </a:t>
            </a:r>
            <a:r>
              <a:rPr lang="en-US" altLang="zh-TW" sz="3000" dirty="0" smtClean="0">
                <a:solidFill>
                  <a:srgbClr val="000099"/>
                </a:solidFill>
              </a:rPr>
              <a:t>(in)definiteness  and discourse referencing in Chinese</a:t>
            </a:r>
            <a:endParaRPr lang="zh-TW" altLang="en-US" sz="30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143000"/>
            <a:ext cx="9144000" cy="5148072"/>
          </a:xfrm>
        </p:spPr>
        <p:txBody>
          <a:bodyPr>
            <a:normAutofit lnSpcReduction="10000"/>
          </a:bodyPr>
          <a:lstStyle/>
          <a:p>
            <a:r>
              <a:rPr lang="en-US" altLang="zh-TW" dirty="0" smtClean="0"/>
              <a:t>Wong’s (1998) on native Cantonese-speaking children (hearing):</a:t>
            </a:r>
          </a:p>
          <a:p>
            <a:pPr lvl="1"/>
            <a:r>
              <a:rPr lang="en-US" altLang="zh-TW" dirty="0" smtClean="0"/>
              <a:t>Bare nouns emerge as early as 1;10</a:t>
            </a:r>
          </a:p>
          <a:p>
            <a:pPr lvl="1">
              <a:buNone/>
            </a:pPr>
            <a:endParaRPr lang="en-US" altLang="zh-TW" dirty="0" smtClean="0"/>
          </a:p>
          <a:p>
            <a:pPr lvl="1"/>
            <a:r>
              <a:rPr lang="en-GB" altLang="zh-TW" dirty="0" smtClean="0"/>
              <a:t>Children begin to combine elements to form longer noun phrases at around age 2:</a:t>
            </a:r>
          </a:p>
          <a:p>
            <a:pPr lvl="2"/>
            <a:r>
              <a:rPr lang="en-GB" altLang="zh-TW" dirty="0" smtClean="0"/>
              <a:t> [ </a:t>
            </a:r>
            <a:r>
              <a:rPr lang="en-GB" altLang="zh-TW" dirty="0" err="1" smtClean="0"/>
              <a:t>det</a:t>
            </a:r>
            <a:r>
              <a:rPr lang="en-GB" altLang="zh-TW" dirty="0" smtClean="0"/>
              <a:t> + </a:t>
            </a:r>
            <a:r>
              <a:rPr lang="en-GB" altLang="zh-TW" dirty="0" err="1" smtClean="0"/>
              <a:t>cl</a:t>
            </a:r>
            <a:r>
              <a:rPr lang="en-GB" altLang="zh-TW" dirty="0" smtClean="0"/>
              <a:t>], [num + </a:t>
            </a:r>
            <a:r>
              <a:rPr lang="en-GB" altLang="zh-TW" dirty="0" err="1" smtClean="0"/>
              <a:t>cl</a:t>
            </a:r>
            <a:r>
              <a:rPr lang="en-GB" altLang="zh-TW" dirty="0" smtClean="0"/>
              <a:t>], [noun – noun]</a:t>
            </a:r>
          </a:p>
          <a:p>
            <a:pPr lvl="1"/>
            <a:endParaRPr lang="en-GB" altLang="zh-TW" dirty="0" smtClean="0"/>
          </a:p>
          <a:p>
            <a:pPr lvl="1"/>
            <a:r>
              <a:rPr lang="en-GB" altLang="zh-TW" dirty="0" smtClean="0"/>
              <a:t>Pronouns are produced a few months after age 2. </a:t>
            </a:r>
          </a:p>
          <a:p>
            <a:pPr lvl="1"/>
            <a:endParaRPr lang="en-GB" altLang="zh-TW" dirty="0" smtClean="0"/>
          </a:p>
          <a:p>
            <a:pPr lvl="1"/>
            <a:r>
              <a:rPr lang="en-GB" altLang="zh-TW" dirty="0" smtClean="0"/>
              <a:t>By 2;10, a wide range of classifiers are used. </a:t>
            </a:r>
          </a:p>
          <a:p>
            <a:pPr lvl="1"/>
            <a:endParaRPr lang="en-GB" altLang="zh-TW" dirty="0" smtClean="0"/>
          </a:p>
          <a:p>
            <a:pPr lvl="1"/>
            <a:r>
              <a:rPr lang="en-GB" altLang="zh-TW" dirty="0" smtClean="0"/>
              <a:t>The Cantonese </a:t>
            </a:r>
            <a:r>
              <a:rPr lang="en-GB" altLang="zh-TW" dirty="0" err="1" smtClean="0"/>
              <a:t>nominals</a:t>
            </a:r>
            <a:r>
              <a:rPr lang="en-GB" altLang="zh-TW" dirty="0" smtClean="0"/>
              <a:t> </a:t>
            </a:r>
            <a:r>
              <a:rPr lang="en-GB" altLang="zh-TW" dirty="0" smtClean="0"/>
              <a:t>produced by two-year-olds are almost “error-free”.</a:t>
            </a:r>
            <a:endParaRPr lang="zh-TW" altLang="en-US" dirty="0"/>
          </a:p>
        </p:txBody>
      </p:sp>
      <p:sp>
        <p:nvSpPr>
          <p:cNvPr id="3" name="Slide Number Placeholder 2"/>
          <p:cNvSpPr>
            <a:spLocks noGrp="1"/>
          </p:cNvSpPr>
          <p:nvPr>
            <p:ph type="sldNum" sz="quarter" idx="12"/>
          </p:nvPr>
        </p:nvSpPr>
        <p:spPr/>
        <p:txBody>
          <a:bodyPr/>
          <a:lstStyle/>
          <a:p>
            <a:fld id="{26CFF094-8B55-4021-9F24-89C5C37C37A5}" type="slidenum">
              <a:rPr lang="en-US" smtClean="0"/>
              <a:pPr/>
              <a:t>13</a:t>
            </a:fld>
            <a:endParaRPr lang="en-US"/>
          </a:p>
        </p:txBody>
      </p:sp>
      <p:sp>
        <p:nvSpPr>
          <p:cNvPr id="5" name="Title 1"/>
          <p:cNvSpPr>
            <a:spLocks noGrp="1"/>
          </p:cNvSpPr>
          <p:nvPr>
            <p:ph type="title"/>
          </p:nvPr>
        </p:nvSpPr>
        <p:spPr>
          <a:xfrm>
            <a:off x="457200" y="76200"/>
            <a:ext cx="8458200" cy="1143000"/>
          </a:xfrm>
        </p:spPr>
        <p:txBody>
          <a:bodyPr>
            <a:noAutofit/>
          </a:bodyPr>
          <a:lstStyle/>
          <a:p>
            <a:r>
              <a:rPr lang="en-US" altLang="zh-TW" sz="3000" dirty="0" smtClean="0">
                <a:solidFill>
                  <a:srgbClr val="000099"/>
                </a:solidFill>
              </a:rPr>
              <a:t>Literature Review: Acquisition of NPs in Chinese (Cantonese and Mandarin)</a:t>
            </a:r>
            <a:endParaRPr lang="zh-TW" altLang="en-US" sz="3000" dirty="0">
              <a:solidFill>
                <a:srgbClr val="000099"/>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19200"/>
            <a:ext cx="8305800" cy="5257800"/>
          </a:xfrm>
        </p:spPr>
        <p:txBody>
          <a:bodyPr>
            <a:normAutofit lnSpcReduction="10000"/>
          </a:bodyPr>
          <a:lstStyle/>
          <a:p>
            <a:r>
              <a:rPr lang="en-US" altLang="zh-TW" sz="2600" dirty="0" smtClean="0"/>
              <a:t>Lee’s </a:t>
            </a:r>
            <a:r>
              <a:rPr lang="en-US" altLang="zh-TW" sz="2600" dirty="0" smtClean="0"/>
              <a:t>longitudinal </a:t>
            </a:r>
            <a:r>
              <a:rPr lang="en-US" altLang="zh-TW" sz="2600" dirty="0" smtClean="0"/>
              <a:t>study (2010) on Mandarin-speaking children</a:t>
            </a:r>
          </a:p>
          <a:p>
            <a:pPr lvl="1"/>
            <a:endParaRPr lang="en-US" altLang="zh-TW" sz="2600" dirty="0" smtClean="0"/>
          </a:p>
          <a:p>
            <a:pPr lvl="1"/>
            <a:r>
              <a:rPr lang="en-US" altLang="zh-TW" sz="2600" dirty="0" smtClean="0"/>
              <a:t>1;05: the first </a:t>
            </a:r>
            <a:r>
              <a:rPr lang="en-US" altLang="zh-TW" sz="2600" dirty="0" err="1" smtClean="0"/>
              <a:t>nominals</a:t>
            </a:r>
            <a:r>
              <a:rPr lang="en-US" altLang="zh-TW" sz="2600" dirty="0" smtClean="0"/>
              <a:t> </a:t>
            </a:r>
            <a:r>
              <a:rPr lang="en-US" altLang="zh-TW" sz="2600" dirty="0" smtClean="0"/>
              <a:t>consists of mainly bare nouns, proper names and demonstratives. </a:t>
            </a:r>
          </a:p>
          <a:p>
            <a:pPr lvl="1"/>
            <a:endParaRPr lang="en-US" altLang="zh-TW" sz="2600" dirty="0" smtClean="0"/>
          </a:p>
          <a:p>
            <a:pPr lvl="1"/>
            <a:r>
              <a:rPr lang="en-US" altLang="zh-TW" sz="2600" dirty="0" smtClean="0"/>
              <a:t>Around age 2: classifier-related structures began to emerge and become productive. </a:t>
            </a:r>
          </a:p>
          <a:p>
            <a:pPr lvl="1"/>
            <a:endParaRPr lang="en-US" altLang="zh-TW" sz="2600" dirty="0" smtClean="0"/>
          </a:p>
          <a:p>
            <a:pPr lvl="1"/>
            <a:r>
              <a:rPr lang="en-US" altLang="zh-TW" sz="2600" dirty="0" smtClean="0"/>
              <a:t>Full-fledged </a:t>
            </a:r>
            <a:r>
              <a:rPr lang="en-US" altLang="zh-TW" sz="2600" dirty="0" err="1" smtClean="0"/>
              <a:t>nominals</a:t>
            </a:r>
            <a:r>
              <a:rPr lang="en-US" altLang="zh-TW" sz="2600" dirty="0" smtClean="0"/>
              <a:t> </a:t>
            </a:r>
            <a:r>
              <a:rPr lang="en-US" altLang="zh-TW" sz="2600" dirty="0" smtClean="0"/>
              <a:t>(</a:t>
            </a:r>
            <a:r>
              <a:rPr lang="en-US" altLang="zh-TW" sz="2600" dirty="0" err="1" smtClean="0"/>
              <a:t>dem</a:t>
            </a:r>
            <a:r>
              <a:rPr lang="en-US" altLang="zh-TW" sz="2600" dirty="0" smtClean="0"/>
              <a:t> + num + </a:t>
            </a:r>
            <a:r>
              <a:rPr lang="en-US" altLang="zh-TW" sz="2600" dirty="0" err="1" smtClean="0"/>
              <a:t>cl</a:t>
            </a:r>
            <a:r>
              <a:rPr lang="en-US" altLang="zh-TW" sz="2600" dirty="0" smtClean="0"/>
              <a:t>): appear even later and remain scarce before age 2. </a:t>
            </a:r>
            <a:endParaRPr lang="zh-TW" altLang="en-US" sz="2600" dirty="0"/>
          </a:p>
        </p:txBody>
      </p:sp>
      <p:sp>
        <p:nvSpPr>
          <p:cNvPr id="3" name="Slide Number Placeholder 2"/>
          <p:cNvSpPr>
            <a:spLocks noGrp="1"/>
          </p:cNvSpPr>
          <p:nvPr>
            <p:ph type="sldNum" sz="quarter" idx="12"/>
          </p:nvPr>
        </p:nvSpPr>
        <p:spPr/>
        <p:txBody>
          <a:bodyPr/>
          <a:lstStyle/>
          <a:p>
            <a:fld id="{26CFF094-8B55-4021-9F24-89C5C37C37A5}" type="slidenum">
              <a:rPr lang="en-US" smtClean="0"/>
              <a:pPr/>
              <a:t>14</a:t>
            </a:fld>
            <a:endParaRPr lang="en-US"/>
          </a:p>
        </p:txBody>
      </p:sp>
      <p:sp>
        <p:nvSpPr>
          <p:cNvPr id="5" name="Title 1"/>
          <p:cNvSpPr>
            <a:spLocks noGrp="1"/>
          </p:cNvSpPr>
          <p:nvPr>
            <p:ph type="title"/>
          </p:nvPr>
        </p:nvSpPr>
        <p:spPr>
          <a:xfrm>
            <a:off x="457200" y="76200"/>
            <a:ext cx="8458200" cy="1143000"/>
          </a:xfrm>
        </p:spPr>
        <p:txBody>
          <a:bodyPr>
            <a:noAutofit/>
          </a:bodyPr>
          <a:lstStyle/>
          <a:p>
            <a:r>
              <a:rPr lang="en-US" altLang="zh-TW" sz="3000" dirty="0" smtClean="0">
                <a:solidFill>
                  <a:srgbClr val="000099"/>
                </a:solidFill>
              </a:rPr>
              <a:t>Literature Review: Acquisition of </a:t>
            </a:r>
            <a:r>
              <a:rPr lang="en-US" altLang="zh-TW" sz="3000" dirty="0" err="1" smtClean="0">
                <a:solidFill>
                  <a:srgbClr val="000099"/>
                </a:solidFill>
              </a:rPr>
              <a:t>nominals</a:t>
            </a:r>
            <a:r>
              <a:rPr lang="en-US" altLang="zh-TW" sz="3000" dirty="0" smtClean="0">
                <a:solidFill>
                  <a:srgbClr val="000099"/>
                </a:solidFill>
              </a:rPr>
              <a:t> </a:t>
            </a:r>
            <a:r>
              <a:rPr lang="en-US" altLang="zh-TW" sz="3000" dirty="0" smtClean="0">
                <a:solidFill>
                  <a:srgbClr val="000099"/>
                </a:solidFill>
              </a:rPr>
              <a:t>in Chinese (Cantonese and Mandarin)</a:t>
            </a:r>
            <a:endParaRPr lang="zh-TW" altLang="en-US" sz="3000" dirty="0">
              <a:solidFill>
                <a:srgbClr val="000099"/>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646237"/>
            <a:ext cx="8229600" cy="4525963"/>
          </a:xfrm>
        </p:spPr>
        <p:txBody>
          <a:bodyPr>
            <a:normAutofit lnSpcReduction="10000"/>
          </a:bodyPr>
          <a:lstStyle/>
          <a:p>
            <a:r>
              <a:rPr lang="en-US" altLang="zh-TW" dirty="0" err="1" smtClean="0"/>
              <a:t>AuYeung</a:t>
            </a:r>
            <a:r>
              <a:rPr lang="en-US" altLang="zh-TW" dirty="0" smtClean="0"/>
              <a:t> (2000): </a:t>
            </a:r>
          </a:p>
          <a:p>
            <a:pPr lvl="1"/>
            <a:r>
              <a:rPr lang="en-US" altLang="zh-TW" dirty="0" smtClean="0"/>
              <a:t>by age 3, hearing children have acquired the marking of definiteness in the nominal structure in Cantonese .</a:t>
            </a:r>
          </a:p>
          <a:p>
            <a:pPr lvl="1"/>
            <a:r>
              <a:rPr lang="en-US" altLang="zh-TW" dirty="0" smtClean="0"/>
              <a:t>Few errors </a:t>
            </a:r>
            <a:r>
              <a:rPr lang="en-US" altLang="zh-TW" dirty="0" smtClean="0"/>
              <a:t>are produced by kids with regard  to the syntactic structures of definite CL-N. </a:t>
            </a:r>
            <a:endParaRPr lang="zh-TW" altLang="en-US" dirty="0" smtClean="0"/>
          </a:p>
          <a:p>
            <a:endParaRPr lang="en-US" altLang="zh-TW" dirty="0" smtClean="0"/>
          </a:p>
          <a:p>
            <a:r>
              <a:rPr lang="en-US" altLang="zh-TW" dirty="0" smtClean="0"/>
              <a:t>Lee &amp; </a:t>
            </a:r>
            <a:r>
              <a:rPr lang="en-US" altLang="zh-TW" dirty="0" err="1" smtClean="0"/>
              <a:t>Szeto’s</a:t>
            </a:r>
            <a:r>
              <a:rPr lang="en-US" altLang="zh-TW" dirty="0" smtClean="0"/>
              <a:t> act-out comprehension task (1996): </a:t>
            </a:r>
          </a:p>
          <a:p>
            <a:pPr lvl="1"/>
            <a:r>
              <a:rPr lang="en-US" altLang="zh-TW" dirty="0" smtClean="0"/>
              <a:t>the </a:t>
            </a:r>
            <a:r>
              <a:rPr lang="en-US" altLang="zh-TW" dirty="0" smtClean="0"/>
              <a:t>in/definiteness </a:t>
            </a:r>
            <a:r>
              <a:rPr lang="en-US" altLang="zh-TW" dirty="0" smtClean="0"/>
              <a:t>distinction (i.e. (</a:t>
            </a:r>
            <a:r>
              <a:rPr lang="zh-TW" altLang="en-US" dirty="0" smtClean="0"/>
              <a:t>個婆婆走 ‘</a:t>
            </a:r>
            <a:r>
              <a:rPr lang="en-US" altLang="zh-TW" dirty="0" smtClean="0"/>
              <a:t>The old woman has gone.’ </a:t>
            </a:r>
            <a:r>
              <a:rPr lang="en-US" altLang="zh-TW" dirty="0" err="1" smtClean="0"/>
              <a:t>vs</a:t>
            </a:r>
            <a:r>
              <a:rPr lang="zh-TW" altLang="en-US" dirty="0" smtClean="0"/>
              <a:t>有個婆婆走 ‘</a:t>
            </a:r>
            <a:r>
              <a:rPr lang="en-US" altLang="zh-TW" dirty="0" smtClean="0"/>
              <a:t>An old woman has gone.’) was acquired by 5-year-olds.</a:t>
            </a:r>
          </a:p>
          <a:p>
            <a:pPr lvl="1"/>
            <a:endParaRPr lang="en-US" altLang="zh-TW" dirty="0" smtClean="0"/>
          </a:p>
        </p:txBody>
      </p:sp>
      <p:sp>
        <p:nvSpPr>
          <p:cNvPr id="3" name="Slide Number Placeholder 2"/>
          <p:cNvSpPr>
            <a:spLocks noGrp="1"/>
          </p:cNvSpPr>
          <p:nvPr>
            <p:ph type="sldNum" sz="quarter" idx="12"/>
          </p:nvPr>
        </p:nvSpPr>
        <p:spPr/>
        <p:txBody>
          <a:bodyPr/>
          <a:lstStyle/>
          <a:p>
            <a:fld id="{26CFF094-8B55-4021-9F24-89C5C37C37A5}" type="slidenum">
              <a:rPr lang="en-US" smtClean="0"/>
              <a:pPr/>
              <a:t>15</a:t>
            </a:fld>
            <a:endParaRPr lang="en-US"/>
          </a:p>
        </p:txBody>
      </p:sp>
      <p:sp>
        <p:nvSpPr>
          <p:cNvPr id="4" name="Title 3"/>
          <p:cNvSpPr>
            <a:spLocks noGrp="1"/>
          </p:cNvSpPr>
          <p:nvPr>
            <p:ph type="title"/>
          </p:nvPr>
        </p:nvSpPr>
        <p:spPr>
          <a:xfrm>
            <a:off x="381000" y="304800"/>
            <a:ext cx="8305800" cy="1143000"/>
          </a:xfrm>
        </p:spPr>
        <p:txBody>
          <a:bodyPr>
            <a:normAutofit/>
          </a:bodyPr>
          <a:lstStyle/>
          <a:p>
            <a:r>
              <a:rPr lang="en-US" altLang="zh-TW" sz="3000" dirty="0" smtClean="0">
                <a:solidFill>
                  <a:srgbClr val="000099"/>
                </a:solidFill>
              </a:rPr>
              <a:t>Literature Review: Acquisition of (in)definiteness in Chinese</a:t>
            </a:r>
            <a:endParaRPr lang="zh-TW" altLang="en-US" sz="3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animEffect transition="in" filter="blinds(horizontal)">
                                      <p:cBhvr>
                                        <p:cTn id="7" dur="500"/>
                                        <p:tgtEl>
                                          <p:spTgt spid="2">
                                            <p:txEl>
                                              <p:pRg st="4" end="4"/>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2">
                                            <p:txEl>
                                              <p:pRg st="5" end="5"/>
                                            </p:txEl>
                                          </p:spTgt>
                                        </p:tgtEl>
                                        <p:attrNameLst>
                                          <p:attrName>style.visibility</p:attrName>
                                        </p:attrNameLst>
                                      </p:cBhvr>
                                      <p:to>
                                        <p:strVal val="visible"/>
                                      </p:to>
                                    </p:set>
                                    <p:animEffect transition="in" filter="blinds(horizontal)">
                                      <p:cBhvr>
                                        <p:cTn id="10"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altLang="zh-TW" dirty="0" smtClean="0"/>
              <a:t>Min (1994): longitudinal data from 5 Mandarin-speaking children:</a:t>
            </a:r>
          </a:p>
          <a:p>
            <a:pPr lvl="1"/>
            <a:r>
              <a:rPr lang="en-US" altLang="zh-TW" dirty="0" smtClean="0"/>
              <a:t>By three-and-a-half years old, monolingual children of Mandarin demonstrate some knowledge of the distinction between specific and nonspecific </a:t>
            </a:r>
            <a:r>
              <a:rPr lang="en-US" altLang="zh-TW" dirty="0" smtClean="0"/>
              <a:t>referents </a:t>
            </a:r>
            <a:r>
              <a:rPr lang="en-US" altLang="zh-TW" dirty="0" smtClean="0"/>
              <a:t>and can to some extent mark this distinction with appropriate linguistic means.</a:t>
            </a:r>
            <a:endParaRPr lang="zh-TW" altLang="en-US" dirty="0"/>
          </a:p>
        </p:txBody>
      </p:sp>
      <p:sp>
        <p:nvSpPr>
          <p:cNvPr id="3" name="Slide Number Placeholder 2"/>
          <p:cNvSpPr>
            <a:spLocks noGrp="1"/>
          </p:cNvSpPr>
          <p:nvPr>
            <p:ph type="sldNum" sz="quarter" idx="12"/>
          </p:nvPr>
        </p:nvSpPr>
        <p:spPr/>
        <p:txBody>
          <a:bodyPr/>
          <a:lstStyle/>
          <a:p>
            <a:fld id="{26CFF094-8B55-4021-9F24-89C5C37C37A5}" type="slidenum">
              <a:rPr lang="en-US" smtClean="0"/>
              <a:pPr/>
              <a:t>16</a:t>
            </a:fld>
            <a:endParaRPr lang="en-US"/>
          </a:p>
        </p:txBody>
      </p:sp>
      <p:sp>
        <p:nvSpPr>
          <p:cNvPr id="4" name="Title 3"/>
          <p:cNvSpPr>
            <a:spLocks noGrp="1"/>
          </p:cNvSpPr>
          <p:nvPr>
            <p:ph type="title"/>
          </p:nvPr>
        </p:nvSpPr>
        <p:spPr/>
        <p:txBody>
          <a:bodyPr>
            <a:normAutofit/>
          </a:bodyPr>
          <a:lstStyle/>
          <a:p>
            <a:r>
              <a:rPr lang="en-US" altLang="zh-TW" sz="3000" dirty="0" smtClean="0">
                <a:solidFill>
                  <a:srgbClr val="000099"/>
                </a:solidFill>
              </a:rPr>
              <a:t>Literature Review: Acquisition of (in)definiteness in Chinese</a:t>
            </a:r>
            <a:endParaRPr lang="zh-TW" altLang="en-US" sz="30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600201"/>
            <a:ext cx="9144000" cy="5029199"/>
          </a:xfrm>
          <a:solidFill>
            <a:schemeClr val="bg1"/>
          </a:solidFill>
        </p:spPr>
        <p:txBody>
          <a:bodyPr>
            <a:noAutofit/>
          </a:bodyPr>
          <a:lstStyle/>
          <a:p>
            <a:r>
              <a:rPr lang="en-US" altLang="zh-TW" sz="2600" dirty="0" smtClean="0"/>
              <a:t>Prior developmental studies on hearing children  </a:t>
            </a:r>
            <a:r>
              <a:rPr lang="en-US" altLang="zh-TW" sz="2200" dirty="0" smtClean="0"/>
              <a:t>(e.g. Warden1976, Bamberg 1987, Wigglesworth 1990, Wong &amp; Johnston 2004, To 2006, among others)</a:t>
            </a:r>
            <a:endParaRPr lang="zh-TW" altLang="zh-TW" sz="2200" dirty="0" smtClean="0"/>
          </a:p>
          <a:p>
            <a:endParaRPr lang="zh-TW" altLang="zh-TW" sz="2400" dirty="0" smtClean="0"/>
          </a:p>
          <a:p>
            <a:r>
              <a:rPr lang="en-US" altLang="zh-TW" sz="2400" b="1" dirty="0" smtClean="0">
                <a:solidFill>
                  <a:srgbClr val="FF0000"/>
                </a:solidFill>
              </a:rPr>
              <a:t>Younger children (e.g. age 5 or below) </a:t>
            </a:r>
          </a:p>
          <a:p>
            <a:pPr lvl="1"/>
            <a:r>
              <a:rPr lang="en-US" altLang="zh-TW" sz="2400" dirty="0" smtClean="0"/>
              <a:t>Tend to use </a:t>
            </a:r>
            <a:r>
              <a:rPr lang="en-US" altLang="zh-TW" sz="2400" dirty="0" smtClean="0"/>
              <a:t>definite </a:t>
            </a:r>
            <a:r>
              <a:rPr lang="en-US" altLang="zh-TW" sz="2400" dirty="0" err="1" smtClean="0"/>
              <a:t>nominals</a:t>
            </a:r>
            <a:r>
              <a:rPr lang="en-US" altLang="zh-TW" sz="2400" dirty="0" smtClean="0"/>
              <a:t>, </a:t>
            </a:r>
            <a:r>
              <a:rPr lang="en-US" altLang="zh-TW" sz="2400" dirty="0" smtClean="0"/>
              <a:t>e.g. </a:t>
            </a:r>
            <a:r>
              <a:rPr lang="en-US" altLang="zh-TW" sz="2400" dirty="0" err="1" smtClean="0"/>
              <a:t>pronominals</a:t>
            </a:r>
            <a:r>
              <a:rPr lang="en-US" altLang="zh-TW" sz="2400" dirty="0" smtClean="0"/>
              <a:t>, or even </a:t>
            </a:r>
            <a:r>
              <a:rPr lang="en-US" altLang="zh-TW" sz="2400" dirty="0" smtClean="0"/>
              <a:t>null arguments</a:t>
            </a:r>
            <a:r>
              <a:rPr lang="en-US" altLang="zh-TW" sz="2400" dirty="0" smtClean="0"/>
              <a:t> </a:t>
            </a:r>
            <a:r>
              <a:rPr lang="en-US" altLang="zh-TW" sz="2400" dirty="0" smtClean="0"/>
              <a:t>for referent introduction. </a:t>
            </a:r>
          </a:p>
          <a:p>
            <a:pPr lvl="1"/>
            <a:r>
              <a:rPr lang="en-US" altLang="zh-TW" sz="2400" dirty="0" smtClean="0"/>
              <a:t>Ambiguous use </a:t>
            </a:r>
            <a:r>
              <a:rPr lang="en-US" altLang="zh-TW" sz="2400" dirty="0" smtClean="0"/>
              <a:t>of </a:t>
            </a:r>
            <a:r>
              <a:rPr lang="en-US" altLang="zh-TW" sz="2400" dirty="0" err="1" smtClean="0"/>
              <a:t>pronominals</a:t>
            </a:r>
            <a:r>
              <a:rPr lang="en-US" altLang="zh-TW" sz="2400" dirty="0" smtClean="0"/>
              <a:t> </a:t>
            </a:r>
            <a:r>
              <a:rPr lang="en-US" altLang="zh-TW" sz="2400" dirty="0" smtClean="0"/>
              <a:t>for referents switching. </a:t>
            </a:r>
          </a:p>
          <a:p>
            <a:pPr lvl="1"/>
            <a:r>
              <a:rPr lang="en-US" altLang="zh-TW" sz="2400" dirty="0" smtClean="0"/>
              <a:t>Better performance in referent maintenance and reintroduction due to more correct use of definite forms. </a:t>
            </a:r>
          </a:p>
          <a:p>
            <a:pPr lvl="1"/>
            <a:endParaRPr lang="en-US" altLang="zh-TW" sz="2400" dirty="0" smtClean="0"/>
          </a:p>
        </p:txBody>
      </p:sp>
      <p:sp>
        <p:nvSpPr>
          <p:cNvPr id="4" name="Slide Number Placeholder 3"/>
          <p:cNvSpPr>
            <a:spLocks noGrp="1"/>
          </p:cNvSpPr>
          <p:nvPr>
            <p:ph type="sldNum" sz="quarter" idx="12"/>
          </p:nvPr>
        </p:nvSpPr>
        <p:spPr/>
        <p:txBody>
          <a:bodyPr/>
          <a:lstStyle/>
          <a:p>
            <a:fld id="{26CFF094-8B55-4021-9F24-89C5C37C37A5}" type="slidenum">
              <a:rPr lang="en-US" smtClean="0"/>
              <a:pPr/>
              <a:t>17</a:t>
            </a:fld>
            <a:endParaRPr lang="en-US"/>
          </a:p>
        </p:txBody>
      </p:sp>
      <p:sp>
        <p:nvSpPr>
          <p:cNvPr id="7" name="Title 1"/>
          <p:cNvSpPr>
            <a:spLocks noGrp="1"/>
          </p:cNvSpPr>
          <p:nvPr>
            <p:ph type="title"/>
          </p:nvPr>
        </p:nvSpPr>
        <p:spPr>
          <a:xfrm>
            <a:off x="381000" y="228600"/>
            <a:ext cx="8458200" cy="1143000"/>
          </a:xfrm>
        </p:spPr>
        <p:txBody>
          <a:bodyPr>
            <a:noAutofit/>
          </a:bodyPr>
          <a:lstStyle/>
          <a:p>
            <a:r>
              <a:rPr lang="en-US" altLang="zh-TW" sz="3000" dirty="0" smtClean="0">
                <a:solidFill>
                  <a:srgbClr val="000099"/>
                </a:solidFill>
              </a:rPr>
              <a:t>Literature Review: development of discourse referencing in narratives</a:t>
            </a:r>
            <a:endParaRPr lang="zh-TW" altLang="en-US" sz="3000" dirty="0">
              <a:solidFill>
                <a:srgbClr val="000099"/>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676400"/>
            <a:ext cx="9144000" cy="5334000"/>
          </a:xfrm>
          <a:solidFill>
            <a:schemeClr val="bg1"/>
          </a:solidFill>
        </p:spPr>
        <p:txBody>
          <a:bodyPr>
            <a:noAutofit/>
          </a:bodyPr>
          <a:lstStyle/>
          <a:p>
            <a:r>
              <a:rPr lang="en-US" altLang="zh-TW" sz="2400" b="1" dirty="0" smtClean="0">
                <a:solidFill>
                  <a:srgbClr val="FF0000"/>
                </a:solidFill>
              </a:rPr>
              <a:t>Older children (age 6 or above):</a:t>
            </a:r>
            <a:endParaRPr lang="en-US" altLang="zh-TW" sz="2400" dirty="0" smtClean="0"/>
          </a:p>
          <a:p>
            <a:pPr lvl="1"/>
            <a:r>
              <a:rPr lang="en-US" altLang="zh-TW" sz="2400" dirty="0" smtClean="0"/>
              <a:t>Appropriate use </a:t>
            </a:r>
            <a:r>
              <a:rPr lang="en-US" altLang="zh-TW" sz="2400" dirty="0" smtClean="0"/>
              <a:t>of indefinite </a:t>
            </a:r>
            <a:r>
              <a:rPr lang="en-US" altLang="zh-TW" sz="2400" dirty="0" err="1" smtClean="0"/>
              <a:t>nominals</a:t>
            </a:r>
            <a:r>
              <a:rPr lang="en-US" altLang="zh-TW" sz="2400" dirty="0" smtClean="0"/>
              <a:t> for </a:t>
            </a:r>
            <a:r>
              <a:rPr lang="en-US" altLang="zh-TW" sz="2400" dirty="0" smtClean="0"/>
              <a:t>referents introduction begins to emerge at age 6</a:t>
            </a:r>
          </a:p>
          <a:p>
            <a:pPr lvl="1"/>
            <a:r>
              <a:rPr lang="en-US" altLang="zh-TW" sz="2400" dirty="0" smtClean="0"/>
              <a:t>Begin to use </a:t>
            </a:r>
            <a:r>
              <a:rPr lang="en-US" altLang="zh-TW" sz="2400" dirty="0" smtClean="0"/>
              <a:t>full-fledged </a:t>
            </a:r>
            <a:r>
              <a:rPr lang="en-US" altLang="zh-TW" sz="2400" dirty="0" err="1" smtClean="0"/>
              <a:t>nominals</a:t>
            </a:r>
            <a:r>
              <a:rPr lang="en-US" altLang="zh-TW" sz="2400" dirty="0" smtClean="0"/>
              <a:t> </a:t>
            </a:r>
            <a:r>
              <a:rPr lang="en-US" altLang="zh-TW" sz="2400" dirty="0" smtClean="0"/>
              <a:t>to introduce referents at age 8</a:t>
            </a:r>
          </a:p>
          <a:p>
            <a:pPr lvl="1"/>
            <a:r>
              <a:rPr lang="en-US" altLang="zh-TW" sz="2400" dirty="0" smtClean="0"/>
              <a:t>Complete mastery of discourse </a:t>
            </a:r>
            <a:r>
              <a:rPr lang="en-US" altLang="zh-TW" sz="2400" dirty="0" smtClean="0"/>
              <a:t>referencing (</a:t>
            </a:r>
            <a:r>
              <a:rPr lang="en-US" altLang="zh-TW" sz="2400" dirty="0" smtClean="0"/>
              <a:t>i.e. appropriate introduction, reintroduction and maintenance) at age 10 or above. </a:t>
            </a:r>
          </a:p>
          <a:p>
            <a:pPr lvl="1"/>
            <a:endParaRPr lang="zh-TW" altLang="en-US" sz="2400" dirty="0" smtClean="0"/>
          </a:p>
          <a:p>
            <a:endParaRPr lang="zh-TW" altLang="en-US" sz="2400" dirty="0"/>
          </a:p>
        </p:txBody>
      </p:sp>
      <p:sp>
        <p:nvSpPr>
          <p:cNvPr id="3" name="Slide Number Placeholder 2"/>
          <p:cNvSpPr>
            <a:spLocks noGrp="1"/>
          </p:cNvSpPr>
          <p:nvPr>
            <p:ph type="sldNum" sz="quarter" idx="12"/>
          </p:nvPr>
        </p:nvSpPr>
        <p:spPr/>
        <p:txBody>
          <a:bodyPr/>
          <a:lstStyle/>
          <a:p>
            <a:fld id="{26CFF094-8B55-4021-9F24-89C5C37C37A5}" type="slidenum">
              <a:rPr lang="en-US" smtClean="0"/>
              <a:pPr/>
              <a:t>18</a:t>
            </a:fld>
            <a:endParaRPr lang="en-US"/>
          </a:p>
        </p:txBody>
      </p:sp>
      <p:sp>
        <p:nvSpPr>
          <p:cNvPr id="5" name="Title 1"/>
          <p:cNvSpPr>
            <a:spLocks noGrp="1"/>
          </p:cNvSpPr>
          <p:nvPr>
            <p:ph type="title"/>
          </p:nvPr>
        </p:nvSpPr>
        <p:spPr>
          <a:xfrm>
            <a:off x="381000" y="274638"/>
            <a:ext cx="8458200" cy="1143000"/>
          </a:xfrm>
        </p:spPr>
        <p:txBody>
          <a:bodyPr>
            <a:noAutofit/>
          </a:bodyPr>
          <a:lstStyle/>
          <a:p>
            <a:r>
              <a:rPr lang="en-US" altLang="zh-TW" sz="3000" dirty="0" smtClean="0">
                <a:solidFill>
                  <a:srgbClr val="000099"/>
                </a:solidFill>
              </a:rPr>
              <a:t>Literature Review:</a:t>
            </a:r>
            <a:br>
              <a:rPr lang="en-US" altLang="zh-TW" sz="3000" dirty="0" smtClean="0">
                <a:solidFill>
                  <a:srgbClr val="000099"/>
                </a:solidFill>
              </a:rPr>
            </a:br>
            <a:r>
              <a:rPr lang="en-US" altLang="zh-TW" sz="3000" dirty="0" smtClean="0">
                <a:solidFill>
                  <a:srgbClr val="000099"/>
                </a:solidFill>
              </a:rPr>
              <a:t>Previous studies on the development of discourse referencing in narratives</a:t>
            </a:r>
            <a:endParaRPr lang="zh-TW" altLang="en-US" sz="3000" dirty="0">
              <a:solidFill>
                <a:srgbClr val="000099"/>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4919472"/>
          </a:xfrm>
        </p:spPr>
        <p:txBody>
          <a:bodyPr>
            <a:normAutofit lnSpcReduction="10000"/>
          </a:bodyPr>
          <a:lstStyle/>
          <a:p>
            <a:r>
              <a:rPr lang="en-US" altLang="zh-TW" dirty="0" smtClean="0"/>
              <a:t>Wong (2001)</a:t>
            </a:r>
          </a:p>
          <a:p>
            <a:pPr lvl="1"/>
            <a:r>
              <a:rPr lang="en-US" altLang="zh-TW" dirty="0" smtClean="0"/>
              <a:t>Comparing typically developing children with children with specific language impairment in the development of discourse </a:t>
            </a:r>
            <a:r>
              <a:rPr lang="en-US" altLang="zh-TW" dirty="0" smtClean="0"/>
              <a:t>referencing </a:t>
            </a:r>
            <a:r>
              <a:rPr lang="en-US" altLang="zh-TW" dirty="0" smtClean="0"/>
              <a:t>in Cantonese.</a:t>
            </a:r>
          </a:p>
          <a:p>
            <a:pPr lvl="1"/>
            <a:endParaRPr lang="en-US" altLang="zh-TW" dirty="0" smtClean="0"/>
          </a:p>
          <a:p>
            <a:pPr lvl="1"/>
            <a:r>
              <a:rPr lang="en-US" altLang="zh-TW" dirty="0" smtClean="0"/>
              <a:t>Eight 5-year-old SLI children, with language age comparable to 3-year-old normal hearing children. </a:t>
            </a:r>
          </a:p>
          <a:p>
            <a:pPr lvl="1"/>
            <a:endParaRPr lang="en-US" altLang="zh-TW" dirty="0" smtClean="0"/>
          </a:p>
          <a:p>
            <a:pPr lvl="1"/>
            <a:r>
              <a:rPr lang="en-US" altLang="zh-TW" dirty="0" smtClean="0"/>
              <a:t>The eight SLI children in do not show </a:t>
            </a:r>
            <a:r>
              <a:rPr lang="en-US" altLang="zh-TW" dirty="0" smtClean="0"/>
              <a:t>much </a:t>
            </a:r>
            <a:r>
              <a:rPr lang="en-US" altLang="zh-TW" dirty="0" smtClean="0"/>
              <a:t>difficulty in acquiring discourse referencing </a:t>
            </a:r>
          </a:p>
          <a:p>
            <a:pPr lvl="2"/>
            <a:r>
              <a:rPr lang="en-US" altLang="zh-TW" dirty="0" smtClean="0"/>
              <a:t>Able to use existential constructions, </a:t>
            </a:r>
            <a:r>
              <a:rPr lang="en-US" altLang="zh-TW" dirty="0" smtClean="0"/>
              <a:t>determiners, </a:t>
            </a:r>
            <a:r>
              <a:rPr lang="en-US" altLang="zh-TW" dirty="0" smtClean="0"/>
              <a:t>zero forms and pronouns in the story telling task. </a:t>
            </a:r>
            <a:endParaRPr lang="en-US" altLang="zh-TW" dirty="0" smtClean="0"/>
          </a:p>
          <a:p>
            <a:pPr lvl="2"/>
            <a:r>
              <a:rPr lang="en-US" altLang="zh-TW" dirty="0" smtClean="0"/>
              <a:t>Show </a:t>
            </a:r>
            <a:r>
              <a:rPr lang="en-US" altLang="zh-TW" dirty="0" smtClean="0"/>
              <a:t>similar developmental patterns </a:t>
            </a:r>
            <a:r>
              <a:rPr lang="en-US" altLang="zh-TW" dirty="0" smtClean="0"/>
              <a:t>when compared with </a:t>
            </a:r>
            <a:r>
              <a:rPr lang="en-US" altLang="zh-TW" dirty="0" smtClean="0"/>
              <a:t>normal children of the same language age.</a:t>
            </a:r>
            <a:endParaRPr lang="zh-TW" altLang="en-US" dirty="0"/>
          </a:p>
        </p:txBody>
      </p:sp>
      <p:sp>
        <p:nvSpPr>
          <p:cNvPr id="3" name="Slide Number Placeholder 2"/>
          <p:cNvSpPr>
            <a:spLocks noGrp="1"/>
          </p:cNvSpPr>
          <p:nvPr>
            <p:ph type="sldNum" sz="quarter" idx="12"/>
          </p:nvPr>
        </p:nvSpPr>
        <p:spPr/>
        <p:txBody>
          <a:bodyPr/>
          <a:lstStyle/>
          <a:p>
            <a:fld id="{26CFF094-8B55-4021-9F24-89C5C37C37A5}" type="slidenum">
              <a:rPr lang="en-US" smtClean="0"/>
              <a:pPr/>
              <a:t>19</a:t>
            </a:fld>
            <a:endParaRPr lang="en-US"/>
          </a:p>
        </p:txBody>
      </p:sp>
      <p:sp>
        <p:nvSpPr>
          <p:cNvPr id="5" name="Title 3"/>
          <p:cNvSpPr>
            <a:spLocks noGrp="1"/>
          </p:cNvSpPr>
          <p:nvPr>
            <p:ph type="title"/>
          </p:nvPr>
        </p:nvSpPr>
        <p:spPr>
          <a:xfrm>
            <a:off x="457200" y="274638"/>
            <a:ext cx="8229600" cy="1143000"/>
          </a:xfrm>
        </p:spPr>
        <p:txBody>
          <a:bodyPr>
            <a:noAutofit/>
          </a:bodyPr>
          <a:lstStyle/>
          <a:p>
            <a:r>
              <a:rPr lang="en-US" altLang="zh-TW" sz="3000" dirty="0" smtClean="0">
                <a:solidFill>
                  <a:srgbClr val="000099"/>
                </a:solidFill>
              </a:rPr>
              <a:t>Literature Review:</a:t>
            </a:r>
            <a:br>
              <a:rPr lang="en-US" altLang="zh-TW" sz="3000" dirty="0" smtClean="0">
                <a:solidFill>
                  <a:srgbClr val="000099"/>
                </a:solidFill>
              </a:rPr>
            </a:br>
            <a:r>
              <a:rPr lang="en-US" altLang="zh-TW" sz="3000" dirty="0" smtClean="0">
                <a:solidFill>
                  <a:srgbClr val="000099"/>
                </a:solidFill>
              </a:rPr>
              <a:t>Previous studies on the development of discourse referencing in narratives</a:t>
            </a:r>
            <a:endParaRPr lang="zh-TW" altLang="en-US" sz="30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p:cNvSpPr>
            <a:spLocks noGrp="1" noChangeArrowheads="1"/>
          </p:cNvSpPr>
          <p:nvPr>
            <p:ph idx="1"/>
          </p:nvPr>
        </p:nvSpPr>
        <p:spPr>
          <a:xfrm>
            <a:off x="468313" y="1989138"/>
            <a:ext cx="8229600" cy="3886200"/>
          </a:xfrm>
        </p:spPr>
        <p:txBody>
          <a:bodyPr/>
          <a:lstStyle/>
          <a:p>
            <a:pPr eaLnBrk="1" hangingPunct="1"/>
            <a:endParaRPr lang="zh-TW" altLang="en-US" dirty="0" smtClean="0"/>
          </a:p>
          <a:p>
            <a:pPr eaLnBrk="1" hangingPunct="1">
              <a:buFontTx/>
              <a:buNone/>
            </a:pPr>
            <a:endParaRPr lang="zh-TW" altLang="en-US" dirty="0" smtClean="0"/>
          </a:p>
          <a:p>
            <a:pPr eaLnBrk="1" hangingPunct="1"/>
            <a:endParaRPr lang="zh-TW" altLang="en-US" dirty="0" smtClean="0"/>
          </a:p>
        </p:txBody>
      </p:sp>
      <p:sp>
        <p:nvSpPr>
          <p:cNvPr id="14" name="Slide Number Placeholder 13"/>
          <p:cNvSpPr>
            <a:spLocks noGrp="1"/>
          </p:cNvSpPr>
          <p:nvPr>
            <p:ph type="sldNum" sz="quarter" idx="12"/>
          </p:nvPr>
        </p:nvSpPr>
        <p:spPr/>
        <p:txBody>
          <a:bodyPr/>
          <a:lstStyle/>
          <a:p>
            <a:fld id="{26CFF094-8B55-4021-9F24-89C5C37C37A5}" type="slidenum">
              <a:rPr lang="en-US" smtClean="0"/>
              <a:pPr/>
              <a:t>2</a:t>
            </a:fld>
            <a:endParaRPr lang="en-US"/>
          </a:p>
        </p:txBody>
      </p:sp>
      <p:sp>
        <p:nvSpPr>
          <p:cNvPr id="12292" name="Rectangle 4"/>
          <p:cNvSpPr>
            <a:spLocks noChangeArrowheads="1"/>
          </p:cNvSpPr>
          <p:nvPr/>
        </p:nvSpPr>
        <p:spPr bwMode="auto">
          <a:xfrm>
            <a:off x="684213" y="1844675"/>
            <a:ext cx="8229600" cy="4530725"/>
          </a:xfrm>
          <a:prstGeom prst="rect">
            <a:avLst/>
          </a:prstGeom>
          <a:noFill/>
          <a:ln w="9525">
            <a:noFill/>
            <a:miter lim="800000"/>
            <a:headEnd/>
            <a:tailEnd/>
          </a:ln>
        </p:spPr>
        <p:txBody>
          <a:bodyPr/>
          <a:lstStyle/>
          <a:p>
            <a:pPr marL="342900" indent="-342900">
              <a:spcBef>
                <a:spcPct val="20000"/>
              </a:spcBef>
              <a:buFontTx/>
              <a:buChar char="•"/>
            </a:pPr>
            <a:endParaRPr kumimoji="1" lang="zh-TW" altLang="en-US" sz="3200">
              <a:solidFill>
                <a:schemeClr val="accent2"/>
              </a:solidFill>
            </a:endParaRPr>
          </a:p>
        </p:txBody>
      </p:sp>
      <p:sp>
        <p:nvSpPr>
          <p:cNvPr id="12295" name="Text Box 7"/>
          <p:cNvSpPr txBox="1">
            <a:spLocks noChangeArrowheads="1"/>
          </p:cNvSpPr>
          <p:nvPr/>
        </p:nvSpPr>
        <p:spPr bwMode="auto">
          <a:xfrm>
            <a:off x="2916238" y="333375"/>
            <a:ext cx="3311525" cy="519113"/>
          </a:xfrm>
          <a:prstGeom prst="rect">
            <a:avLst/>
          </a:prstGeom>
          <a:noFill/>
          <a:ln w="28575" algn="ctr">
            <a:noFill/>
            <a:miter lim="800000"/>
            <a:headEnd/>
            <a:tailEnd/>
          </a:ln>
        </p:spPr>
        <p:txBody>
          <a:bodyPr>
            <a:spAutoFit/>
          </a:bodyPr>
          <a:lstStyle/>
          <a:p>
            <a:pPr algn="ctr">
              <a:spcBef>
                <a:spcPct val="50000"/>
              </a:spcBef>
            </a:pPr>
            <a:endParaRPr kumimoji="1" lang="zh-TW" altLang="en-US" sz="2800" b="1"/>
          </a:p>
        </p:txBody>
      </p:sp>
      <p:sp>
        <p:nvSpPr>
          <p:cNvPr id="12296" name="Text Box 8"/>
          <p:cNvSpPr txBox="1">
            <a:spLocks noChangeArrowheads="1"/>
          </p:cNvSpPr>
          <p:nvPr/>
        </p:nvSpPr>
        <p:spPr bwMode="auto">
          <a:xfrm>
            <a:off x="2286000" y="228600"/>
            <a:ext cx="4953000" cy="646331"/>
          </a:xfrm>
          <a:prstGeom prst="rect">
            <a:avLst/>
          </a:prstGeom>
          <a:noFill/>
          <a:ln w="28575" algn="ctr">
            <a:noFill/>
            <a:miter lim="800000"/>
            <a:headEnd/>
            <a:tailEnd/>
          </a:ln>
        </p:spPr>
        <p:txBody>
          <a:bodyPr wrap="square">
            <a:spAutoFit/>
          </a:bodyPr>
          <a:lstStyle/>
          <a:p>
            <a:pPr algn="ctr">
              <a:spcBef>
                <a:spcPct val="50000"/>
              </a:spcBef>
            </a:pPr>
            <a:r>
              <a:rPr kumimoji="1" lang="en-US" altLang="zh-TW" sz="3600" b="1" dirty="0">
                <a:solidFill>
                  <a:srgbClr val="000099"/>
                </a:solidFill>
              </a:rPr>
              <a:t>Acknowledgement</a:t>
            </a:r>
          </a:p>
        </p:txBody>
      </p:sp>
      <p:pic>
        <p:nvPicPr>
          <p:cNvPr id="12299" name="Picture 11"/>
          <p:cNvPicPr>
            <a:picLocks noChangeAspect="1" noChangeArrowheads="1"/>
          </p:cNvPicPr>
          <p:nvPr/>
        </p:nvPicPr>
        <p:blipFill>
          <a:blip r:embed="rId3" cstate="print"/>
          <a:srcRect/>
          <a:stretch>
            <a:fillRect/>
          </a:stretch>
        </p:blipFill>
        <p:spPr bwMode="auto">
          <a:xfrm>
            <a:off x="2514600" y="3505200"/>
            <a:ext cx="4343400" cy="2657270"/>
          </a:xfrm>
          <a:prstGeom prst="rect">
            <a:avLst/>
          </a:prstGeom>
          <a:noFill/>
          <a:ln w="9525">
            <a:noFill/>
            <a:miter lim="800000"/>
            <a:headEnd/>
            <a:tailEnd/>
          </a:ln>
          <a:effectLst/>
        </p:spPr>
      </p:pic>
      <p:sp>
        <p:nvSpPr>
          <p:cNvPr id="11" name="Rectangle 9"/>
          <p:cNvSpPr txBox="1">
            <a:spLocks noChangeArrowheads="1"/>
          </p:cNvSpPr>
          <p:nvPr/>
        </p:nvSpPr>
        <p:spPr>
          <a:xfrm>
            <a:off x="2514600" y="990600"/>
            <a:ext cx="6172200" cy="2286000"/>
          </a:xfrm>
          <a:prstGeom prst="rect">
            <a:avLst/>
          </a:prstGeom>
        </p:spPr>
        <p:txBody>
          <a:bodyPr vert="horz" lIns="91440" tIns="45720" rIns="91440" bIns="45720" rtlCol="0">
            <a:normAutofit/>
          </a:bodyPr>
          <a:lstStyle/>
          <a:p>
            <a:pPr marR="0" lvl="0" algn="l" defTabSz="914400" rtl="0" eaLnBrk="1" fontAlgn="auto" latinLnBrk="0" hangingPunct="1">
              <a:lnSpc>
                <a:spcPct val="100000"/>
              </a:lnSpc>
              <a:spcBef>
                <a:spcPct val="20000"/>
              </a:spcBef>
              <a:spcAft>
                <a:spcPts val="0"/>
              </a:spcAft>
              <a:buClrTx/>
              <a:buSzTx/>
              <a:tabLst/>
              <a:defRPr/>
            </a:pPr>
            <a:r>
              <a:rPr kumimoji="0" lang="en-US" altLang="zh-TW" sz="2400" b="0" i="0" u="none" strike="noStrike" kern="1200" cap="none" spc="0" normalizeH="0" baseline="0" noProof="0" dirty="0" smtClean="0">
                <a:ln>
                  <a:noFill/>
                </a:ln>
                <a:solidFill>
                  <a:schemeClr val="tx1"/>
                </a:solidFill>
                <a:effectLst/>
                <a:uLnTx/>
                <a:uFillTx/>
                <a:latin typeface="+mn-lt"/>
                <a:ea typeface="新細明體" pitchFamily="18" charset="-120"/>
                <a:cs typeface="+mn-cs"/>
              </a:rPr>
              <a:t>This project is one of the research activities of the </a:t>
            </a:r>
            <a:r>
              <a:rPr kumimoji="0" lang="en-US" altLang="zh-TW" sz="2400" b="0" i="1" u="none" strike="noStrike" kern="1200" cap="none" spc="0" normalizeH="0" baseline="0" noProof="0" dirty="0" smtClean="0">
                <a:ln>
                  <a:noFill/>
                </a:ln>
                <a:solidFill>
                  <a:srgbClr val="FF3300"/>
                </a:solidFill>
                <a:effectLst/>
                <a:uLnTx/>
                <a:uFillTx/>
                <a:latin typeface="+mn-lt"/>
                <a:ea typeface="新細明體" pitchFamily="18" charset="-120"/>
                <a:cs typeface="+mn-cs"/>
              </a:rPr>
              <a:t>Jockey Club Sign Bilingualism and Co-enrollment in Deaf Education </a:t>
            </a:r>
            <a:r>
              <a:rPr kumimoji="0" lang="en-US" altLang="zh-TW" sz="2400" b="0" i="1" u="none" strike="noStrike" kern="1200" cap="none" spc="0" normalizeH="0" baseline="0" noProof="0" dirty="0" err="1" smtClean="0">
                <a:ln>
                  <a:noFill/>
                </a:ln>
                <a:solidFill>
                  <a:srgbClr val="FF3300"/>
                </a:solidFill>
                <a:effectLst/>
                <a:uLnTx/>
                <a:uFillTx/>
                <a:latin typeface="+mn-lt"/>
                <a:ea typeface="新細明體" pitchFamily="18" charset="-120"/>
                <a:cs typeface="+mn-cs"/>
              </a:rPr>
              <a:t>Programme</a:t>
            </a:r>
            <a:r>
              <a:rPr kumimoji="0" lang="en-US" altLang="zh-TW" sz="2400" b="0" i="0" u="none" strike="noStrike" kern="1200" cap="none" spc="0" normalizeH="0" baseline="0" noProof="0" dirty="0" smtClean="0">
                <a:ln>
                  <a:noFill/>
                </a:ln>
                <a:solidFill>
                  <a:schemeClr val="tx1"/>
                </a:solidFill>
                <a:effectLst/>
                <a:uLnTx/>
                <a:uFillTx/>
                <a:latin typeface="+mn-lt"/>
                <a:ea typeface="新細明體" pitchFamily="18" charset="-120"/>
                <a:cs typeface="+mn-cs"/>
              </a:rPr>
              <a:t> (2006-2013) supported by the </a:t>
            </a:r>
            <a:r>
              <a:rPr kumimoji="0" lang="en-US" altLang="zh-TW" sz="2400" b="1" i="0" u="none" strike="noStrike" kern="1200" cap="none" spc="0" normalizeH="0" baseline="0" noProof="0" dirty="0" smtClean="0">
                <a:ln>
                  <a:noFill/>
                </a:ln>
                <a:solidFill>
                  <a:schemeClr val="tx1"/>
                </a:solidFill>
                <a:effectLst/>
                <a:uLnTx/>
                <a:uFillTx/>
                <a:latin typeface="+mn-lt"/>
                <a:ea typeface="新細明體" pitchFamily="18" charset="-120"/>
                <a:cs typeface="+mn-cs"/>
              </a:rPr>
              <a:t>Hong Kong</a:t>
            </a:r>
            <a:r>
              <a:rPr kumimoji="0" lang="en-US" altLang="zh-TW" sz="2400" b="0" i="0" u="none" strike="noStrike" kern="1200" cap="none" spc="0" normalizeH="0" baseline="0" noProof="0" dirty="0" smtClean="0">
                <a:ln>
                  <a:noFill/>
                </a:ln>
                <a:solidFill>
                  <a:schemeClr val="tx1"/>
                </a:solidFill>
                <a:effectLst/>
                <a:uLnTx/>
                <a:uFillTx/>
                <a:latin typeface="+mn-lt"/>
                <a:ea typeface="新細明體" pitchFamily="18" charset="-120"/>
                <a:cs typeface="+mn-cs"/>
              </a:rPr>
              <a:t> </a:t>
            </a:r>
            <a:r>
              <a:rPr kumimoji="0" lang="en-US" altLang="zh-TW" sz="2400" b="1" i="0" u="none" strike="noStrike" kern="1200" cap="none" spc="0" normalizeH="0" baseline="0" noProof="0" dirty="0" smtClean="0">
                <a:ln>
                  <a:noFill/>
                </a:ln>
                <a:solidFill>
                  <a:schemeClr val="tx1"/>
                </a:solidFill>
                <a:effectLst/>
                <a:uLnTx/>
                <a:uFillTx/>
                <a:latin typeface="+mn-lt"/>
                <a:ea typeface="新細明體" pitchFamily="18" charset="-120"/>
                <a:cs typeface="+mn-cs"/>
              </a:rPr>
              <a:t>Jockey Club Charities Trust</a:t>
            </a:r>
            <a:r>
              <a:rPr kumimoji="0" lang="en-US" altLang="zh-TW" sz="2400" b="0" i="0" u="none" strike="noStrike" kern="1200" cap="none" spc="0" normalizeH="0" baseline="0" noProof="0" dirty="0" smtClean="0">
                <a:ln>
                  <a:noFill/>
                </a:ln>
                <a:solidFill>
                  <a:schemeClr val="tx1"/>
                </a:solidFill>
                <a:effectLst/>
                <a:uLnTx/>
                <a:uFillTx/>
                <a:latin typeface="+mn-lt"/>
                <a:ea typeface="新細明體" pitchFamily="18" charset="-120"/>
                <a:cs typeface="+mn-cs"/>
              </a:rPr>
              <a:t>.  </a:t>
            </a:r>
          </a:p>
        </p:txBody>
      </p:sp>
      <p:pic>
        <p:nvPicPr>
          <p:cNvPr id="13" name="Picture 9" descr="jc-slco_Logo"/>
          <p:cNvPicPr>
            <a:picLocks noChangeAspect="1" noChangeArrowheads="1"/>
          </p:cNvPicPr>
          <p:nvPr/>
        </p:nvPicPr>
        <p:blipFill>
          <a:blip r:embed="rId4" cstate="print"/>
          <a:srcRect/>
          <a:stretch>
            <a:fillRect/>
          </a:stretch>
        </p:blipFill>
        <p:spPr bwMode="auto">
          <a:xfrm>
            <a:off x="611188" y="1196975"/>
            <a:ext cx="1476375" cy="14097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646237"/>
            <a:ext cx="8229600" cy="4525963"/>
          </a:xfrm>
        </p:spPr>
        <p:txBody>
          <a:bodyPr>
            <a:normAutofit/>
          </a:bodyPr>
          <a:lstStyle/>
          <a:p>
            <a:r>
              <a:rPr lang="en-US" altLang="zh-TW" sz="2400" dirty="0" smtClean="0"/>
              <a:t>These findings suggest that </a:t>
            </a:r>
          </a:p>
          <a:p>
            <a:pPr lvl="1"/>
            <a:r>
              <a:rPr lang="en-US" altLang="zh-TW" sz="2400" dirty="0" smtClean="0"/>
              <a:t>Encoding </a:t>
            </a:r>
            <a:r>
              <a:rPr lang="en-US" altLang="zh-TW" sz="2400" dirty="0" smtClean="0"/>
              <a:t>the information </a:t>
            </a:r>
            <a:r>
              <a:rPr lang="en-US" altLang="zh-TW" sz="2400" dirty="0" smtClean="0"/>
              <a:t>status </a:t>
            </a:r>
            <a:r>
              <a:rPr lang="en-US" altLang="zh-TW" sz="2400" dirty="0" smtClean="0"/>
              <a:t>appropriately </a:t>
            </a:r>
            <a:r>
              <a:rPr lang="en-US" altLang="zh-TW" sz="2400" dirty="0" smtClean="0"/>
              <a:t>in </a:t>
            </a:r>
            <a:r>
              <a:rPr lang="en-US" altLang="zh-TW" sz="2400" dirty="0" err="1" smtClean="0"/>
              <a:t>nominals</a:t>
            </a:r>
            <a:r>
              <a:rPr lang="en-US" altLang="zh-TW" sz="2400" dirty="0" smtClean="0"/>
              <a:t> </a:t>
            </a:r>
            <a:r>
              <a:rPr lang="en-US" altLang="zh-TW" sz="2400" dirty="0" smtClean="0"/>
              <a:t>is a </a:t>
            </a:r>
            <a:r>
              <a:rPr lang="en-US" altLang="zh-TW" sz="2400" dirty="0" smtClean="0"/>
              <a:t>late-acquired </a:t>
            </a:r>
            <a:r>
              <a:rPr lang="en-US" altLang="zh-TW" sz="2400" dirty="0" smtClean="0"/>
              <a:t>skill. </a:t>
            </a:r>
          </a:p>
          <a:p>
            <a:pPr lvl="1"/>
            <a:r>
              <a:rPr lang="en-US" altLang="zh-TW" sz="2400" dirty="0" smtClean="0"/>
              <a:t>Young children are egocentric and unable to take the perspective of their listeners, resulting in inappropriate coding of information </a:t>
            </a:r>
            <a:r>
              <a:rPr lang="en-US" altLang="zh-TW" sz="2400" dirty="0" smtClean="0"/>
              <a:t>status </a:t>
            </a:r>
            <a:r>
              <a:rPr lang="en-US" altLang="zh-TW" sz="2400" dirty="0" smtClean="0"/>
              <a:t>in </a:t>
            </a:r>
            <a:r>
              <a:rPr lang="en-US" altLang="zh-TW" sz="2400" dirty="0" err="1" smtClean="0"/>
              <a:t>nominals</a:t>
            </a:r>
            <a:r>
              <a:rPr lang="en-US" altLang="zh-TW" sz="2400" dirty="0" smtClean="0"/>
              <a:t> </a:t>
            </a:r>
            <a:r>
              <a:rPr lang="en-US" altLang="zh-TW" sz="2400" dirty="0" smtClean="0"/>
              <a:t>in narratives. </a:t>
            </a:r>
          </a:p>
          <a:p>
            <a:pPr lvl="1"/>
            <a:r>
              <a:rPr lang="en-US" altLang="zh-TW" sz="2400" dirty="0" smtClean="0"/>
              <a:t>Schaefer and de Villiers (2000): mastery of signaling information </a:t>
            </a:r>
            <a:r>
              <a:rPr lang="en-US" altLang="zh-TW" sz="2400" dirty="0" smtClean="0"/>
              <a:t>status </a:t>
            </a:r>
            <a:r>
              <a:rPr lang="en-US" altLang="zh-TW" sz="2400" dirty="0" smtClean="0"/>
              <a:t>in </a:t>
            </a:r>
            <a:r>
              <a:rPr lang="en-US" altLang="zh-TW" sz="2400" dirty="0" err="1" smtClean="0"/>
              <a:t>nominals</a:t>
            </a:r>
            <a:r>
              <a:rPr lang="en-US" altLang="zh-TW" sz="2400" dirty="0" smtClean="0"/>
              <a:t> </a:t>
            </a:r>
            <a:r>
              <a:rPr lang="en-US" altLang="zh-TW" sz="2400" dirty="0" smtClean="0"/>
              <a:t>depends </a:t>
            </a:r>
            <a:r>
              <a:rPr lang="en-US" altLang="zh-TW" sz="2400" dirty="0" smtClean="0"/>
              <a:t>on cognitive developments related to the theory of mind. </a:t>
            </a:r>
            <a:endParaRPr lang="zh-TW" altLang="zh-TW" sz="2400" dirty="0" smtClean="0"/>
          </a:p>
          <a:p>
            <a:endParaRPr lang="zh-TW" altLang="en-US" dirty="0"/>
          </a:p>
        </p:txBody>
      </p:sp>
      <p:sp>
        <p:nvSpPr>
          <p:cNvPr id="3" name="Slide Number Placeholder 2"/>
          <p:cNvSpPr>
            <a:spLocks noGrp="1"/>
          </p:cNvSpPr>
          <p:nvPr>
            <p:ph type="sldNum" sz="quarter" idx="12"/>
          </p:nvPr>
        </p:nvSpPr>
        <p:spPr/>
        <p:txBody>
          <a:bodyPr/>
          <a:lstStyle/>
          <a:p>
            <a:fld id="{26CFF094-8B55-4021-9F24-89C5C37C37A5}" type="slidenum">
              <a:rPr lang="en-US" smtClean="0"/>
              <a:pPr/>
              <a:t>20</a:t>
            </a:fld>
            <a:endParaRPr lang="en-US"/>
          </a:p>
        </p:txBody>
      </p:sp>
      <p:sp>
        <p:nvSpPr>
          <p:cNvPr id="4" name="Title 3"/>
          <p:cNvSpPr>
            <a:spLocks noGrp="1"/>
          </p:cNvSpPr>
          <p:nvPr>
            <p:ph type="title"/>
          </p:nvPr>
        </p:nvSpPr>
        <p:spPr/>
        <p:txBody>
          <a:bodyPr>
            <a:noAutofit/>
          </a:bodyPr>
          <a:lstStyle/>
          <a:p>
            <a:r>
              <a:rPr lang="en-US" altLang="zh-TW" sz="3000" dirty="0" smtClean="0">
                <a:solidFill>
                  <a:srgbClr val="000099"/>
                </a:solidFill>
              </a:rPr>
              <a:t>Literature Review:</a:t>
            </a:r>
            <a:br>
              <a:rPr lang="en-US" altLang="zh-TW" sz="3000" dirty="0" smtClean="0">
                <a:solidFill>
                  <a:srgbClr val="000099"/>
                </a:solidFill>
              </a:rPr>
            </a:br>
            <a:r>
              <a:rPr lang="en-US" altLang="zh-TW" sz="3000" dirty="0" smtClean="0">
                <a:solidFill>
                  <a:srgbClr val="000099"/>
                </a:solidFill>
              </a:rPr>
              <a:t>Previous studies on the development of discourse referencing in narratives</a:t>
            </a:r>
            <a:endParaRPr lang="zh-TW" altLang="en-US" sz="30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1981200"/>
            <a:ext cx="8915400" cy="5257800"/>
          </a:xfrm>
        </p:spPr>
        <p:txBody>
          <a:bodyPr>
            <a:normAutofit/>
          </a:bodyPr>
          <a:lstStyle/>
          <a:p>
            <a:r>
              <a:rPr lang="en-US" altLang="zh-TW" dirty="0" smtClean="0"/>
              <a:t>In general, d/</a:t>
            </a:r>
            <a:r>
              <a:rPr lang="en-US" altLang="zh-TW" dirty="0" err="1" smtClean="0"/>
              <a:t>hh</a:t>
            </a:r>
            <a:r>
              <a:rPr lang="en-US" altLang="zh-TW" dirty="0" smtClean="0"/>
              <a:t> children do not have full access to </a:t>
            </a:r>
            <a:r>
              <a:rPr lang="en-US" altLang="zh-TW" dirty="0" smtClean="0"/>
              <a:t>spoken </a:t>
            </a:r>
            <a:r>
              <a:rPr lang="en-US" altLang="zh-TW" dirty="0" smtClean="0"/>
              <a:t>language input, despite the use of assistive hearing devices </a:t>
            </a:r>
            <a:r>
              <a:rPr lang="en-US" altLang="zh-TW" dirty="0" smtClean="0">
                <a:sym typeface="Wingdings" pitchFamily="2" charset="2"/>
              </a:rPr>
              <a:t> language delay is common. </a:t>
            </a:r>
          </a:p>
          <a:p>
            <a:pPr lvl="1">
              <a:buNone/>
            </a:pPr>
            <a:r>
              <a:rPr lang="en-US" altLang="zh-TW" sz="2700" dirty="0" smtClean="0"/>
              <a:t>(e.g. Cole and Paterson 1984, </a:t>
            </a:r>
            <a:r>
              <a:rPr lang="en-US" altLang="zh-TW" sz="2700" dirty="0" err="1" smtClean="0"/>
              <a:t>Geers</a:t>
            </a:r>
            <a:r>
              <a:rPr lang="en-US" altLang="zh-TW" sz="2700" dirty="0" smtClean="0"/>
              <a:t> 2006)</a:t>
            </a:r>
          </a:p>
          <a:p>
            <a:pPr>
              <a:buNone/>
            </a:pPr>
            <a:r>
              <a:rPr lang="en-US" altLang="zh-TW" dirty="0" smtClean="0"/>
              <a:t>   </a:t>
            </a:r>
          </a:p>
          <a:p>
            <a:pPr>
              <a:buNone/>
            </a:pPr>
            <a:r>
              <a:rPr lang="en-US" altLang="zh-TW" dirty="0" smtClean="0"/>
              <a:t>      </a:t>
            </a:r>
            <a:endParaRPr lang="zh-TW" altLang="en-US" dirty="0"/>
          </a:p>
        </p:txBody>
      </p:sp>
      <p:sp>
        <p:nvSpPr>
          <p:cNvPr id="3" name="Slide Number Placeholder 2"/>
          <p:cNvSpPr>
            <a:spLocks noGrp="1"/>
          </p:cNvSpPr>
          <p:nvPr>
            <p:ph type="sldNum" sz="quarter" idx="12"/>
          </p:nvPr>
        </p:nvSpPr>
        <p:spPr/>
        <p:txBody>
          <a:bodyPr/>
          <a:lstStyle/>
          <a:p>
            <a:fld id="{26CFF094-8B55-4021-9F24-89C5C37C37A5}" type="slidenum">
              <a:rPr lang="en-US" smtClean="0"/>
              <a:pPr/>
              <a:t>21</a:t>
            </a:fld>
            <a:endParaRPr lang="en-US"/>
          </a:p>
        </p:txBody>
      </p:sp>
      <p:sp>
        <p:nvSpPr>
          <p:cNvPr id="4" name="Title 3"/>
          <p:cNvSpPr>
            <a:spLocks noGrp="1"/>
          </p:cNvSpPr>
          <p:nvPr>
            <p:ph type="title"/>
          </p:nvPr>
        </p:nvSpPr>
        <p:spPr>
          <a:xfrm>
            <a:off x="228600" y="304800"/>
            <a:ext cx="8458200" cy="1295400"/>
          </a:xfrm>
        </p:spPr>
        <p:txBody>
          <a:bodyPr>
            <a:noAutofit/>
          </a:bodyPr>
          <a:lstStyle/>
          <a:p>
            <a:r>
              <a:rPr lang="en-US" altLang="zh-TW" sz="3000" dirty="0" smtClean="0">
                <a:solidFill>
                  <a:srgbClr val="000099"/>
                </a:solidFill>
                <a:effectLst>
                  <a:outerShdw blurRad="38100" dist="38100" dir="2700000" algn="tl">
                    <a:srgbClr val="000000">
                      <a:alpha val="43137"/>
                    </a:srgbClr>
                  </a:outerShdw>
                </a:effectLst>
              </a:rPr>
              <a:t>Research issues specific to the spoken language development of deaf/hard-of-hearing children (d/</a:t>
            </a:r>
            <a:r>
              <a:rPr lang="en-US" altLang="zh-TW" sz="3000" dirty="0" err="1" smtClean="0">
                <a:solidFill>
                  <a:srgbClr val="000099"/>
                </a:solidFill>
                <a:effectLst>
                  <a:outerShdw blurRad="38100" dist="38100" dir="2700000" algn="tl">
                    <a:srgbClr val="000000">
                      <a:alpha val="43137"/>
                    </a:srgbClr>
                  </a:outerShdw>
                </a:effectLst>
              </a:rPr>
              <a:t>hh</a:t>
            </a:r>
            <a:r>
              <a:rPr lang="en-US" altLang="zh-TW" sz="3000" dirty="0" smtClean="0">
                <a:solidFill>
                  <a:srgbClr val="000099"/>
                </a:solidFill>
                <a:effectLst>
                  <a:outerShdw blurRad="38100" dist="38100" dir="2700000" algn="tl">
                    <a:srgbClr val="000000">
                      <a:alpha val="43137"/>
                    </a:srgbClr>
                  </a:outerShdw>
                </a:effectLst>
              </a:rPr>
              <a:t> children)</a:t>
            </a:r>
            <a:endParaRPr lang="zh-TW" altLang="en-US" sz="3000" dirty="0">
              <a:solidFill>
                <a:srgbClr val="000099"/>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linds(horizontal)">
                                      <p:cBhvr>
                                        <p:cTn id="7" dur="500"/>
                                        <p:tgtEl>
                                          <p:spTgt spid="2">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blinds(horizontal)">
                                      <p:cBhvr>
                                        <p:cTn id="10" dur="500"/>
                                        <p:tgtEl>
                                          <p:spTgt spid="2">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blinds(horizontal)">
                                      <p:cBhvr>
                                        <p:cTn id="13"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676400"/>
            <a:ext cx="8229600" cy="4800600"/>
          </a:xfrm>
        </p:spPr>
        <p:txBody>
          <a:bodyPr>
            <a:normAutofit fontScale="92500" lnSpcReduction="10000"/>
          </a:bodyPr>
          <a:lstStyle/>
          <a:p>
            <a:r>
              <a:rPr lang="en-US" altLang="zh-TW" dirty="0" smtClean="0"/>
              <a:t>Delayed language development may also adversely </a:t>
            </a:r>
            <a:r>
              <a:rPr lang="en-US" altLang="zh-TW" dirty="0" smtClean="0"/>
              <a:t>affect d/</a:t>
            </a:r>
            <a:r>
              <a:rPr lang="en-US" altLang="zh-TW" dirty="0" err="1" smtClean="0"/>
              <a:t>hh</a:t>
            </a:r>
            <a:r>
              <a:rPr lang="en-US" altLang="zh-TW" dirty="0" smtClean="0"/>
              <a:t> children’s </a:t>
            </a:r>
            <a:r>
              <a:rPr lang="en-US" altLang="zh-TW" dirty="0" smtClean="0"/>
              <a:t>cognitive </a:t>
            </a:r>
            <a:r>
              <a:rPr lang="en-US" altLang="zh-TW" dirty="0" smtClean="0"/>
              <a:t>development. </a:t>
            </a:r>
            <a:endParaRPr lang="en-US" altLang="zh-TW" dirty="0" smtClean="0"/>
          </a:p>
          <a:p>
            <a:pPr lvl="1"/>
            <a:endParaRPr lang="en-US" altLang="zh-TW" dirty="0" smtClean="0">
              <a:sym typeface="Wingdings" pitchFamily="2" charset="2"/>
            </a:endParaRPr>
          </a:p>
          <a:p>
            <a:pPr lvl="1"/>
            <a:r>
              <a:rPr lang="en-US" altLang="zh-TW" dirty="0" smtClean="0">
                <a:sym typeface="Wingdings" pitchFamily="2" charset="2"/>
              </a:rPr>
              <a:t>Deaf/hard-of-hearing </a:t>
            </a:r>
            <a:r>
              <a:rPr lang="en-US" altLang="zh-TW" dirty="0" smtClean="0">
                <a:sym typeface="Wingdings" pitchFamily="2" charset="2"/>
              </a:rPr>
              <a:t>children, particularly those not exposed to sign language input in early childhood, show significant delay in the development of Theory of </a:t>
            </a:r>
            <a:r>
              <a:rPr lang="en-US" altLang="zh-TW" dirty="0" smtClean="0">
                <a:sym typeface="Wingdings" pitchFamily="2" charset="2"/>
              </a:rPr>
              <a:t>Mind </a:t>
            </a:r>
            <a:r>
              <a:rPr lang="en-US" altLang="zh-TW" dirty="0" smtClean="0">
                <a:sym typeface="Wingdings" pitchFamily="2" charset="2"/>
              </a:rPr>
              <a:t>(i.e. the </a:t>
            </a:r>
            <a:r>
              <a:rPr lang="en-US" altLang="zh-TW" dirty="0" smtClean="0">
                <a:sym typeface="Wingdings" pitchFamily="2" charset="2"/>
              </a:rPr>
              <a:t>ability to assess another person’s mental state; see the world through another person’s </a:t>
            </a:r>
            <a:r>
              <a:rPr lang="en-US" altLang="zh-TW" dirty="0" smtClean="0">
                <a:sym typeface="Wingdings" pitchFamily="2" charset="2"/>
              </a:rPr>
              <a:t>eyes) </a:t>
            </a:r>
            <a:r>
              <a:rPr lang="en-US" altLang="zh-TW" dirty="0" smtClean="0">
                <a:sym typeface="Wingdings" pitchFamily="2" charset="2"/>
              </a:rPr>
              <a:t>(e.g. Schick, De </a:t>
            </a:r>
            <a:r>
              <a:rPr lang="en-US" altLang="zh-TW" dirty="0" err="1" smtClean="0">
                <a:sym typeface="Wingdings" pitchFamily="2" charset="2"/>
              </a:rPr>
              <a:t>Villers</a:t>
            </a:r>
            <a:r>
              <a:rPr lang="en-US" altLang="zh-TW" dirty="0" smtClean="0">
                <a:sym typeface="Wingdings" pitchFamily="2" charset="2"/>
              </a:rPr>
              <a:t>, De </a:t>
            </a:r>
            <a:r>
              <a:rPr lang="en-US" altLang="zh-TW" dirty="0" err="1" smtClean="0">
                <a:sym typeface="Wingdings" pitchFamily="2" charset="2"/>
              </a:rPr>
              <a:t>Villers</a:t>
            </a:r>
            <a:r>
              <a:rPr lang="en-US" altLang="zh-TW" dirty="0" smtClean="0">
                <a:sym typeface="Wingdings" pitchFamily="2" charset="2"/>
              </a:rPr>
              <a:t> &amp; </a:t>
            </a:r>
            <a:r>
              <a:rPr lang="en-US" altLang="zh-TW" dirty="0" err="1" smtClean="0">
                <a:sym typeface="Wingdings" pitchFamily="2" charset="2"/>
              </a:rPr>
              <a:t>Hoffmeister</a:t>
            </a:r>
            <a:r>
              <a:rPr lang="en-US" altLang="zh-TW" dirty="0" smtClean="0">
                <a:sym typeface="Wingdings" pitchFamily="2" charset="2"/>
              </a:rPr>
              <a:t> 2007)</a:t>
            </a:r>
          </a:p>
          <a:p>
            <a:pPr lvl="1"/>
            <a:endParaRPr lang="en-US" altLang="zh-TW" dirty="0" smtClean="0">
              <a:sym typeface="Wingdings" pitchFamily="2" charset="2"/>
            </a:endParaRPr>
          </a:p>
          <a:p>
            <a:pPr lvl="1"/>
            <a:r>
              <a:rPr lang="en-US" altLang="zh-TW" dirty="0" smtClean="0">
                <a:sym typeface="Wingdings" pitchFamily="2" charset="2"/>
              </a:rPr>
              <a:t>Delayed </a:t>
            </a:r>
            <a:r>
              <a:rPr lang="en-US" altLang="zh-TW" dirty="0" smtClean="0">
                <a:sym typeface="Wingdings" pitchFamily="2" charset="2"/>
              </a:rPr>
              <a:t>development of </a:t>
            </a:r>
            <a:r>
              <a:rPr lang="en-US" altLang="zh-TW" dirty="0" err="1" smtClean="0">
                <a:sym typeface="Wingdings" pitchFamily="2" charset="2"/>
              </a:rPr>
              <a:t>ToM</a:t>
            </a:r>
            <a:r>
              <a:rPr lang="en-US" altLang="zh-TW" dirty="0" smtClean="0">
                <a:sym typeface="Wingdings" pitchFamily="2" charset="2"/>
              </a:rPr>
              <a:t>  delayed acquisition of discourse referencing, which requires assessing the listeners state of knowledge of the discourse referents. </a:t>
            </a:r>
            <a:endParaRPr lang="en-US" altLang="zh-TW" dirty="0" smtClean="0"/>
          </a:p>
          <a:p>
            <a:endParaRPr lang="zh-TW" altLang="en-US" dirty="0"/>
          </a:p>
        </p:txBody>
      </p:sp>
      <p:sp>
        <p:nvSpPr>
          <p:cNvPr id="3" name="Slide Number Placeholder 2"/>
          <p:cNvSpPr>
            <a:spLocks noGrp="1"/>
          </p:cNvSpPr>
          <p:nvPr>
            <p:ph type="sldNum" sz="quarter" idx="12"/>
          </p:nvPr>
        </p:nvSpPr>
        <p:spPr/>
        <p:txBody>
          <a:bodyPr/>
          <a:lstStyle/>
          <a:p>
            <a:fld id="{26CFF094-8B55-4021-9F24-89C5C37C37A5}" type="slidenum">
              <a:rPr lang="en-US" smtClean="0"/>
              <a:pPr/>
              <a:t>22</a:t>
            </a:fld>
            <a:endParaRPr lang="en-US"/>
          </a:p>
        </p:txBody>
      </p:sp>
      <p:sp>
        <p:nvSpPr>
          <p:cNvPr id="4" name="Title 3"/>
          <p:cNvSpPr>
            <a:spLocks noGrp="1"/>
          </p:cNvSpPr>
          <p:nvPr>
            <p:ph type="title"/>
          </p:nvPr>
        </p:nvSpPr>
        <p:spPr/>
        <p:txBody>
          <a:bodyPr>
            <a:noAutofit/>
          </a:bodyPr>
          <a:lstStyle/>
          <a:p>
            <a:r>
              <a:rPr lang="en-US" altLang="zh-TW" sz="3000" dirty="0" smtClean="0">
                <a:solidFill>
                  <a:srgbClr val="000099"/>
                </a:solidFill>
                <a:effectLst>
                  <a:outerShdw blurRad="38100" dist="38100" dir="2700000" algn="tl">
                    <a:srgbClr val="000000">
                      <a:alpha val="43137"/>
                    </a:srgbClr>
                  </a:outerShdw>
                </a:effectLst>
              </a:rPr>
              <a:t>Research issues specific to the spoken language development of deaf/hard-of-hearing children (d/</a:t>
            </a:r>
            <a:r>
              <a:rPr lang="en-US" altLang="zh-TW" sz="3000" dirty="0" err="1" smtClean="0">
                <a:solidFill>
                  <a:srgbClr val="000099"/>
                </a:solidFill>
                <a:effectLst>
                  <a:outerShdw blurRad="38100" dist="38100" dir="2700000" algn="tl">
                    <a:srgbClr val="000000">
                      <a:alpha val="43137"/>
                    </a:srgbClr>
                  </a:outerShdw>
                </a:effectLst>
              </a:rPr>
              <a:t>hh</a:t>
            </a:r>
            <a:r>
              <a:rPr lang="en-US" altLang="zh-TW" sz="3000" dirty="0" smtClean="0">
                <a:solidFill>
                  <a:srgbClr val="000099"/>
                </a:solidFill>
                <a:effectLst>
                  <a:outerShdw blurRad="38100" dist="38100" dir="2700000" algn="tl">
                    <a:srgbClr val="000000">
                      <a:alpha val="43137"/>
                    </a:srgbClr>
                  </a:outerShdw>
                </a:effectLst>
              </a:rPr>
              <a:t> children)</a:t>
            </a:r>
            <a:endParaRPr lang="zh-TW" altLang="en-US" sz="30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676400"/>
            <a:ext cx="8229600" cy="4330891"/>
          </a:xfrm>
        </p:spPr>
        <p:txBody>
          <a:bodyPr>
            <a:normAutofit lnSpcReduction="10000"/>
          </a:bodyPr>
          <a:lstStyle/>
          <a:p>
            <a:r>
              <a:rPr lang="en-US" altLang="zh-TW" dirty="0" smtClean="0"/>
              <a:t>Issue specific to the d/</a:t>
            </a:r>
            <a:r>
              <a:rPr lang="en-US" altLang="zh-TW" dirty="0" err="1" smtClean="0"/>
              <a:t>hh</a:t>
            </a:r>
            <a:r>
              <a:rPr lang="en-US" altLang="zh-TW" dirty="0" smtClean="0"/>
              <a:t> children acquiring structures of Cantonese in Hong Kong</a:t>
            </a:r>
            <a:r>
              <a:rPr lang="en-US" altLang="zh-TW" dirty="0" smtClean="0"/>
              <a:t>:</a:t>
            </a:r>
          </a:p>
          <a:p>
            <a:endParaRPr lang="en-US" altLang="zh-TW" dirty="0" smtClean="0"/>
          </a:p>
          <a:p>
            <a:pPr lvl="1"/>
            <a:r>
              <a:rPr lang="en-US" altLang="zh-TW" dirty="0" smtClean="0">
                <a:sym typeface="Wingdings" pitchFamily="2" charset="2"/>
              </a:rPr>
              <a:t>Accessibility to Cantonese varies </a:t>
            </a:r>
            <a:r>
              <a:rPr lang="en-US" altLang="zh-TW" dirty="0" smtClean="0">
                <a:sym typeface="Wingdings" pitchFamily="2" charset="2"/>
              </a:rPr>
              <a:t>across d/</a:t>
            </a:r>
            <a:r>
              <a:rPr lang="en-US" altLang="zh-TW" dirty="0" err="1" smtClean="0">
                <a:sym typeface="Wingdings" pitchFamily="2" charset="2"/>
              </a:rPr>
              <a:t>hh</a:t>
            </a:r>
            <a:r>
              <a:rPr lang="en-US" altLang="zh-TW" dirty="0" smtClean="0">
                <a:sym typeface="Wingdings" pitchFamily="2" charset="2"/>
              </a:rPr>
              <a:t> children, depending on </a:t>
            </a:r>
            <a:r>
              <a:rPr lang="en-US" altLang="zh-TW" dirty="0" smtClean="0">
                <a:sym typeface="Wingdings" pitchFamily="2" charset="2"/>
              </a:rPr>
              <a:t>the amount </a:t>
            </a:r>
            <a:r>
              <a:rPr lang="en-US" altLang="zh-TW" dirty="0" smtClean="0">
                <a:sym typeface="Wingdings" pitchFamily="2" charset="2"/>
              </a:rPr>
              <a:t>of residual hearing.</a:t>
            </a:r>
          </a:p>
          <a:p>
            <a:pPr lvl="1"/>
            <a:r>
              <a:rPr lang="en-US" altLang="zh-TW" dirty="0" smtClean="0">
                <a:sym typeface="Wingdings" pitchFamily="2" charset="2"/>
              </a:rPr>
              <a:t>In school:  exposure to written Chinese which is based on Mandarin, the official language variety in China.</a:t>
            </a:r>
          </a:p>
          <a:p>
            <a:pPr lvl="1"/>
            <a:r>
              <a:rPr lang="en-US" altLang="zh-TW" dirty="0" smtClean="0">
                <a:sym typeface="Wingdings" pitchFamily="2" charset="2"/>
              </a:rPr>
              <a:t>Significant differences between Cantonese and Mandarin in </a:t>
            </a:r>
            <a:r>
              <a:rPr lang="en-US" altLang="zh-TW" dirty="0" smtClean="0">
                <a:sym typeface="Wingdings" pitchFamily="2" charset="2"/>
              </a:rPr>
              <a:t>the nominal</a:t>
            </a:r>
            <a:r>
              <a:rPr lang="en-US" altLang="zh-TW" dirty="0" smtClean="0">
                <a:sym typeface="Wingdings" pitchFamily="2" charset="2"/>
              </a:rPr>
              <a:t> </a:t>
            </a:r>
            <a:r>
              <a:rPr lang="en-US" altLang="zh-TW" dirty="0" smtClean="0">
                <a:sym typeface="Wingdings" pitchFamily="2" charset="2"/>
              </a:rPr>
              <a:t>structures and the encoding of (in)definiteness. </a:t>
            </a:r>
            <a:endParaRPr lang="en-US" altLang="zh-TW" dirty="0" smtClean="0"/>
          </a:p>
          <a:p>
            <a:pPr lvl="1"/>
            <a:endParaRPr lang="zh-TW" altLang="en-US" dirty="0"/>
          </a:p>
        </p:txBody>
      </p:sp>
      <p:sp>
        <p:nvSpPr>
          <p:cNvPr id="3" name="Slide Number Placeholder 2"/>
          <p:cNvSpPr>
            <a:spLocks noGrp="1"/>
          </p:cNvSpPr>
          <p:nvPr>
            <p:ph type="sldNum" sz="quarter" idx="12"/>
          </p:nvPr>
        </p:nvSpPr>
        <p:spPr/>
        <p:txBody>
          <a:bodyPr/>
          <a:lstStyle/>
          <a:p>
            <a:fld id="{26CFF094-8B55-4021-9F24-89C5C37C37A5}" type="slidenum">
              <a:rPr lang="en-US" smtClean="0"/>
              <a:pPr/>
              <a:t>23</a:t>
            </a:fld>
            <a:endParaRPr lang="en-US"/>
          </a:p>
        </p:txBody>
      </p:sp>
      <p:sp>
        <p:nvSpPr>
          <p:cNvPr id="4" name="Title 3"/>
          <p:cNvSpPr>
            <a:spLocks noGrp="1"/>
          </p:cNvSpPr>
          <p:nvPr>
            <p:ph type="title"/>
          </p:nvPr>
        </p:nvSpPr>
        <p:spPr/>
        <p:txBody>
          <a:bodyPr>
            <a:noAutofit/>
          </a:bodyPr>
          <a:lstStyle/>
          <a:p>
            <a:r>
              <a:rPr lang="en-US" altLang="zh-TW" sz="3000" dirty="0" smtClean="0">
                <a:solidFill>
                  <a:srgbClr val="000099"/>
                </a:solidFill>
                <a:effectLst>
                  <a:outerShdw blurRad="38100" dist="38100" dir="2700000" algn="tl">
                    <a:srgbClr val="000000">
                      <a:alpha val="43137"/>
                    </a:srgbClr>
                  </a:outerShdw>
                </a:effectLst>
              </a:rPr>
              <a:t>Research issues specific to the spoken language development of deaf/hard-of-hearing children (d/</a:t>
            </a:r>
            <a:r>
              <a:rPr lang="en-US" altLang="zh-TW" sz="3000" dirty="0" err="1" smtClean="0">
                <a:solidFill>
                  <a:srgbClr val="000099"/>
                </a:solidFill>
                <a:effectLst>
                  <a:outerShdw blurRad="38100" dist="38100" dir="2700000" algn="tl">
                    <a:srgbClr val="000000">
                      <a:alpha val="43137"/>
                    </a:srgbClr>
                  </a:outerShdw>
                </a:effectLst>
              </a:rPr>
              <a:t>hh</a:t>
            </a:r>
            <a:r>
              <a:rPr lang="en-US" altLang="zh-TW" sz="3000" dirty="0" smtClean="0">
                <a:solidFill>
                  <a:srgbClr val="000099"/>
                </a:solidFill>
                <a:effectLst>
                  <a:outerShdw blurRad="38100" dist="38100" dir="2700000" algn="tl">
                    <a:srgbClr val="000000">
                      <a:alpha val="43137"/>
                    </a:srgbClr>
                  </a:outerShdw>
                </a:effectLst>
              </a:rPr>
              <a:t> children)</a:t>
            </a:r>
            <a:endParaRPr lang="zh-TW" altLang="en-US" sz="30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76200"/>
            <a:ext cx="8229600" cy="4525963"/>
          </a:xfrm>
        </p:spPr>
        <p:txBody>
          <a:bodyPr/>
          <a:lstStyle/>
          <a:p>
            <a:r>
              <a:rPr lang="en-US" altLang="zh-TW" dirty="0" smtClean="0"/>
              <a:t>Major difference in the referential properties of NPs between Mandarin and Cantonese:</a:t>
            </a:r>
          </a:p>
          <a:p>
            <a:endParaRPr lang="zh-TW" altLang="en-US" dirty="0"/>
          </a:p>
        </p:txBody>
      </p:sp>
      <p:sp>
        <p:nvSpPr>
          <p:cNvPr id="3" name="Slide Number Placeholder 2"/>
          <p:cNvSpPr>
            <a:spLocks noGrp="1"/>
          </p:cNvSpPr>
          <p:nvPr>
            <p:ph type="sldNum" sz="quarter" idx="12"/>
          </p:nvPr>
        </p:nvSpPr>
        <p:spPr/>
        <p:txBody>
          <a:bodyPr/>
          <a:lstStyle/>
          <a:p>
            <a:fld id="{26CFF094-8B55-4021-9F24-89C5C37C37A5}" type="slidenum">
              <a:rPr lang="en-US" smtClean="0"/>
              <a:pPr/>
              <a:t>24</a:t>
            </a:fld>
            <a:endParaRPr lang="en-US"/>
          </a:p>
        </p:txBody>
      </p:sp>
      <p:graphicFrame>
        <p:nvGraphicFramePr>
          <p:cNvPr id="5" name="Table 4"/>
          <p:cNvGraphicFramePr>
            <a:graphicFrameLocks noGrp="1"/>
          </p:cNvGraphicFramePr>
          <p:nvPr/>
        </p:nvGraphicFramePr>
        <p:xfrm>
          <a:off x="-2" y="1501206"/>
          <a:ext cx="9144002" cy="5123434"/>
        </p:xfrm>
        <a:graphic>
          <a:graphicData uri="http://schemas.openxmlformats.org/drawingml/2006/table">
            <a:tbl>
              <a:tblPr/>
              <a:tblGrid>
                <a:gridCol w="914400"/>
                <a:gridCol w="1981200"/>
                <a:gridCol w="2196202"/>
                <a:gridCol w="2026100"/>
                <a:gridCol w="2026100"/>
              </a:tblGrid>
              <a:tr h="327594">
                <a:tc>
                  <a:txBody>
                    <a:bodyPr/>
                    <a:lstStyle/>
                    <a:p>
                      <a:endParaRPr lang="zh-TW" sz="1800" kern="100" dirty="0">
                        <a:latin typeface="Calibri"/>
                        <a:cs typeface="Times New Roman"/>
                      </a:endParaRPr>
                    </a:p>
                  </a:txBody>
                  <a:tcPr marL="49019" marR="49019" marT="59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2">
                  <a:txBody>
                    <a:bodyPr/>
                    <a:lstStyle/>
                    <a:p>
                      <a:pPr algn="ctr">
                        <a:spcAft>
                          <a:spcPts val="0"/>
                        </a:spcAft>
                      </a:pPr>
                      <a:r>
                        <a:rPr lang="en-US" sz="1800" b="1" kern="100">
                          <a:latin typeface="Calibri"/>
                          <a:ea typeface="新細明體"/>
                          <a:cs typeface="Times New Roman"/>
                        </a:rPr>
                        <a:t>Cantonese</a:t>
                      </a:r>
                      <a:endParaRPr lang="zh-TW" sz="1800" kern="100">
                        <a:latin typeface="Calibri"/>
                        <a:ea typeface="新細明體"/>
                        <a:cs typeface="Times New Roman"/>
                      </a:endParaRPr>
                    </a:p>
                  </a:txBody>
                  <a:tcPr marL="49019" marR="49019" marT="59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zh-TW" altLang="en-US"/>
                    </a:p>
                  </a:txBody>
                  <a:tcPr/>
                </a:tc>
                <a:tc gridSpan="2">
                  <a:txBody>
                    <a:bodyPr/>
                    <a:lstStyle/>
                    <a:p>
                      <a:pPr algn="ctr">
                        <a:spcAft>
                          <a:spcPts val="0"/>
                        </a:spcAft>
                      </a:pPr>
                      <a:r>
                        <a:rPr lang="en-US" sz="1800" b="1" kern="100" dirty="0" smtClean="0">
                          <a:latin typeface="Calibri"/>
                          <a:ea typeface="新細明體"/>
                          <a:cs typeface="Times New Roman"/>
                        </a:rPr>
                        <a:t>Mandarin</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zh-TW" altLang="en-US"/>
                    </a:p>
                  </a:txBody>
                  <a:tcPr/>
                </a:tc>
              </a:tr>
              <a:tr h="304800">
                <a:tc>
                  <a:txBody>
                    <a:bodyPr/>
                    <a:lstStyle/>
                    <a:p>
                      <a:endParaRPr lang="zh-TW" sz="1800" kern="100">
                        <a:latin typeface="Calibri"/>
                        <a:cs typeface="Times New Roman"/>
                      </a:endParaRPr>
                    </a:p>
                  </a:txBody>
                  <a:tcPr marL="49019" marR="49019" marT="59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en-US" sz="1800" b="1" kern="100">
                          <a:latin typeface="Calibri"/>
                          <a:ea typeface="新細明體"/>
                          <a:cs typeface="Times New Roman"/>
                        </a:rPr>
                        <a:t>Preverbal position </a:t>
                      </a:r>
                      <a:endParaRPr lang="zh-TW" sz="1800" kern="100">
                        <a:latin typeface="Calibri"/>
                        <a:ea typeface="新細明體"/>
                        <a:cs typeface="Times New Roman"/>
                      </a:endParaRPr>
                    </a:p>
                  </a:txBody>
                  <a:tcPr marL="49019" marR="49019" marT="59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en-US" sz="1800" b="1" kern="100" dirty="0" err="1">
                          <a:latin typeface="Calibri"/>
                          <a:ea typeface="新細明體"/>
                          <a:cs typeface="Times New Roman"/>
                        </a:rPr>
                        <a:t>Postverbal</a:t>
                      </a:r>
                      <a:r>
                        <a:rPr lang="en-US" sz="1800" b="1" kern="100" dirty="0">
                          <a:latin typeface="Calibri"/>
                          <a:ea typeface="新細明體"/>
                          <a:cs typeface="Times New Roman"/>
                        </a:rPr>
                        <a:t> position </a:t>
                      </a:r>
                      <a:endParaRPr lang="zh-TW" sz="1800" kern="100" dirty="0">
                        <a:latin typeface="Calibri"/>
                        <a:ea typeface="新細明體"/>
                        <a:cs typeface="Times New Roman"/>
                      </a:endParaRPr>
                    </a:p>
                  </a:txBody>
                  <a:tcPr marL="49019" marR="49019" marT="59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en-US" sz="1800" b="1" kern="100">
                          <a:latin typeface="Calibri"/>
                          <a:ea typeface="新細明體"/>
                          <a:cs typeface="Times New Roman"/>
                        </a:rPr>
                        <a:t>Preverbal position </a:t>
                      </a:r>
                      <a:endParaRPr lang="zh-TW" sz="1800" kern="100">
                        <a:latin typeface="Calibri"/>
                        <a:ea typeface="新細明體"/>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spcAft>
                          <a:spcPts val="0"/>
                        </a:spcAft>
                      </a:pPr>
                      <a:r>
                        <a:rPr lang="en-US" sz="1800" b="1" kern="100">
                          <a:latin typeface="Calibri"/>
                          <a:ea typeface="新細明體"/>
                          <a:cs typeface="Times New Roman"/>
                        </a:rPr>
                        <a:t>Postverbal position </a:t>
                      </a:r>
                      <a:endParaRPr lang="zh-TW" sz="1800" kern="100">
                        <a:latin typeface="Calibri"/>
                        <a:ea typeface="新細明體"/>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052640">
                <a:tc>
                  <a:txBody>
                    <a:bodyPr/>
                    <a:lstStyle/>
                    <a:p>
                      <a:pPr>
                        <a:spcAft>
                          <a:spcPts val="0"/>
                        </a:spcAft>
                      </a:pPr>
                      <a:r>
                        <a:rPr lang="en-US" sz="1800" b="1" kern="100" dirty="0" err="1">
                          <a:latin typeface="Calibri"/>
                          <a:ea typeface="新細明體"/>
                          <a:cs typeface="Times New Roman"/>
                        </a:rPr>
                        <a:t>cl</a:t>
                      </a:r>
                      <a:r>
                        <a:rPr lang="en-US" sz="1800" b="1" kern="100" dirty="0">
                          <a:latin typeface="Calibri"/>
                          <a:ea typeface="新細明體"/>
                          <a:cs typeface="Times New Roman"/>
                        </a:rPr>
                        <a:t> + n </a:t>
                      </a:r>
                      <a:endParaRPr lang="zh-TW" sz="1800" kern="100" dirty="0">
                        <a:latin typeface="Calibri"/>
                        <a:ea typeface="新細明體"/>
                        <a:cs typeface="Times New Roman"/>
                      </a:endParaRPr>
                    </a:p>
                  </a:txBody>
                  <a:tcPr marL="49019" marR="49019" marT="59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kern="100" dirty="0" smtClean="0">
                          <a:latin typeface="Calibri"/>
                          <a:ea typeface="新細明體"/>
                          <a:cs typeface="Times New Roman"/>
                        </a:rPr>
                        <a:t>Definite</a:t>
                      </a:r>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000" b="1" i="1" kern="100" dirty="0" smtClean="0">
                          <a:solidFill>
                            <a:srgbClr val="FF0000"/>
                          </a:solidFill>
                          <a:latin typeface="Calibri"/>
                          <a:ea typeface="新細明體"/>
                          <a:cs typeface="Times New Roman"/>
                        </a:rPr>
                        <a:t>支筆</a:t>
                      </a:r>
                      <a:r>
                        <a:rPr lang="zh-TW" altLang="en-US" sz="2000" b="1" kern="100" dirty="0" smtClean="0">
                          <a:latin typeface="Calibri"/>
                          <a:ea typeface="新細明體"/>
                          <a:cs typeface="Times New Roman"/>
                        </a:rPr>
                        <a:t>放</a:t>
                      </a:r>
                      <a:r>
                        <a:rPr lang="en-US" altLang="zh-TW" sz="2000" b="1" kern="100" dirty="0" smtClean="0">
                          <a:latin typeface="Calibri"/>
                          <a:ea typeface="新細明體"/>
                          <a:cs typeface="Times New Roman"/>
                        </a:rPr>
                        <a:t></a:t>
                      </a:r>
                      <a:r>
                        <a:rPr lang="en-US" altLang="zh-TW" sz="2000" b="1" kern="100" dirty="0" err="1" smtClean="0">
                          <a:latin typeface="Calibri"/>
                          <a:ea typeface="新細明體"/>
                          <a:cs typeface="Times New Roman"/>
                        </a:rPr>
                        <a:t>係上面</a:t>
                      </a:r>
                      <a:endParaRPr lang="zh-TW" altLang="zh-TW" sz="2000" b="1" kern="100" dirty="0" smtClean="0">
                        <a:latin typeface="Calibri"/>
                        <a:ea typeface="新細明體"/>
                        <a:cs typeface="Times New Roman"/>
                      </a:endParaRPr>
                    </a:p>
                    <a:p>
                      <a:pPr>
                        <a:spcAft>
                          <a:spcPts val="0"/>
                        </a:spcAft>
                      </a:pPr>
                      <a:endParaRPr lang="zh-TW" sz="2000" kern="100" dirty="0">
                        <a:latin typeface="Calibri"/>
                        <a:ea typeface="新細明體"/>
                        <a:cs typeface="Times New Roman"/>
                      </a:endParaRPr>
                    </a:p>
                  </a:txBody>
                  <a:tcPr marL="49019" marR="49019" marT="59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en-US" altLang="zh-TW" sz="2000" b="1" kern="100" dirty="0" smtClean="0">
                          <a:solidFill>
                            <a:srgbClr val="000099"/>
                          </a:solidFill>
                          <a:latin typeface="Calibri"/>
                          <a:ea typeface="新細明體"/>
                          <a:cs typeface="Times New Roman"/>
                        </a:rPr>
                        <a:t>Indefinite</a:t>
                      </a:r>
                      <a:r>
                        <a:rPr lang="en-US" altLang="zh-TW" sz="2000" b="1" kern="100" dirty="0" smtClean="0">
                          <a:latin typeface="Calibri"/>
                          <a:ea typeface="新細明體"/>
                          <a:cs typeface="Times New Roman"/>
                        </a:rPr>
                        <a:t> or</a:t>
                      </a:r>
                      <a:r>
                        <a:rPr lang="en-US" altLang="zh-TW" sz="2000" b="1" kern="100" dirty="0" smtClean="0">
                          <a:solidFill>
                            <a:srgbClr val="336600"/>
                          </a:solidFill>
                          <a:latin typeface="Calibri"/>
                          <a:ea typeface="新細明體"/>
                          <a:cs typeface="Times New Roman"/>
                        </a:rPr>
                        <a:t> Definite </a:t>
                      </a:r>
                      <a:endParaRPr lang="zh-TW" altLang="zh-TW" sz="2000" b="1" kern="100" dirty="0" smtClean="0">
                        <a:solidFill>
                          <a:srgbClr val="336600"/>
                        </a:solidFill>
                        <a:latin typeface="Calibri"/>
                        <a:ea typeface="新細明體"/>
                        <a:cs typeface="Times New Roman"/>
                      </a:endParaRPr>
                    </a:p>
                    <a:p>
                      <a:pPr>
                        <a:spcAft>
                          <a:spcPts val="0"/>
                        </a:spcAft>
                      </a:pPr>
                      <a:r>
                        <a:rPr lang="zh-TW" altLang="zh-TW" sz="2000" b="1" kern="100" dirty="0" smtClean="0">
                          <a:latin typeface="Calibri"/>
                          <a:ea typeface="新細明體"/>
                          <a:cs typeface="Times New Roman"/>
                        </a:rPr>
                        <a:t>亞</a:t>
                      </a:r>
                      <a:r>
                        <a:rPr lang="zh-TW" altLang="en-US" sz="2000" b="1" kern="100" dirty="0" smtClean="0">
                          <a:latin typeface="Calibri"/>
                          <a:ea typeface="新細明體"/>
                          <a:cs typeface="Times New Roman"/>
                        </a:rPr>
                        <a:t>寶</a:t>
                      </a:r>
                      <a:r>
                        <a:rPr lang="zh-TW" altLang="zh-TW" sz="2000" b="1" kern="100" dirty="0" smtClean="0">
                          <a:latin typeface="Calibri"/>
                          <a:ea typeface="新細明體"/>
                          <a:cs typeface="Times New Roman"/>
                        </a:rPr>
                        <a:t>要</a:t>
                      </a:r>
                      <a:r>
                        <a:rPr lang="zh-TW" altLang="en-US" sz="2000" b="1" kern="100" dirty="0" smtClean="0">
                          <a:latin typeface="Calibri"/>
                          <a:ea typeface="新細明體"/>
                          <a:cs typeface="Times New Roman"/>
                        </a:rPr>
                        <a:t>買</a:t>
                      </a:r>
                      <a:r>
                        <a:rPr lang="en-US" altLang="zh-TW" sz="2000" b="1" i="1" kern="100" dirty="0" err="1" smtClean="0">
                          <a:solidFill>
                            <a:srgbClr val="FF0000"/>
                          </a:solidFill>
                          <a:latin typeface="Calibri"/>
                          <a:ea typeface="新細明體"/>
                          <a:cs typeface="Times New Roman"/>
                        </a:rPr>
                        <a:t>把刀</a:t>
                      </a:r>
                      <a:endParaRPr lang="en-US" altLang="zh-TW" sz="2000" b="1" i="1" kern="100" dirty="0" smtClean="0">
                        <a:solidFill>
                          <a:srgbClr val="FF0000"/>
                        </a:solidFill>
                        <a:latin typeface="Calibri"/>
                        <a:ea typeface="新細明體"/>
                        <a:cs typeface="Times New Roman"/>
                      </a:endParaRPr>
                    </a:p>
                    <a:p>
                      <a:pPr>
                        <a:spcAft>
                          <a:spcPts val="0"/>
                        </a:spcAft>
                      </a:pPr>
                      <a:endParaRPr lang="zh-TW" altLang="zh-TW" sz="2000" b="1" kern="100" dirty="0" smtClean="0">
                        <a:latin typeface="Calibri"/>
                        <a:ea typeface="新細明體"/>
                        <a:cs typeface="Times New Roman"/>
                      </a:endParaRPr>
                    </a:p>
                    <a:p>
                      <a:pPr>
                        <a:spcAft>
                          <a:spcPts val="0"/>
                        </a:spcAft>
                      </a:pPr>
                      <a:r>
                        <a:rPr lang="en-US" altLang="zh-TW" sz="2000" b="1" kern="100" dirty="0" smtClean="0">
                          <a:solidFill>
                            <a:srgbClr val="336600"/>
                          </a:solidFill>
                          <a:latin typeface="Calibri"/>
                          <a:ea typeface="新細明體"/>
                          <a:cs typeface="Times New Roman"/>
                        </a:rPr>
                        <a:t>Definite</a:t>
                      </a:r>
                    </a:p>
                    <a:p>
                      <a:pPr>
                        <a:spcAft>
                          <a:spcPts val="0"/>
                        </a:spcAft>
                      </a:pPr>
                      <a:r>
                        <a:rPr lang="zh-TW" altLang="zh-TW" sz="2000" b="1" kern="100" dirty="0" smtClean="0">
                          <a:latin typeface="Calibri"/>
                          <a:ea typeface="新細明體"/>
                          <a:cs typeface="Times New Roman"/>
                        </a:rPr>
                        <a:t>亞</a:t>
                      </a:r>
                      <a:r>
                        <a:rPr lang="zh-TW" altLang="en-US" sz="2000" b="1" kern="100" dirty="0" smtClean="0">
                          <a:latin typeface="Calibri"/>
                          <a:ea typeface="新細明體"/>
                          <a:cs typeface="Times New Roman"/>
                        </a:rPr>
                        <a:t>寶燙</a:t>
                      </a:r>
                      <a:r>
                        <a:rPr lang="en-US" altLang="zh-TW" sz="2000" b="1" kern="100" dirty="0" smtClean="0">
                          <a:latin typeface="Calibri"/>
                          <a:ea typeface="新細明體"/>
                          <a:cs typeface="Times New Roman"/>
                        </a:rPr>
                        <a:t></a:t>
                      </a:r>
                      <a:r>
                        <a:rPr lang="en-US" altLang="zh-TW" sz="2000" b="1" i="1" kern="100" dirty="0" err="1" smtClean="0">
                          <a:solidFill>
                            <a:srgbClr val="FF0000"/>
                          </a:solidFill>
                          <a:latin typeface="Calibri"/>
                          <a:ea typeface="新細明體"/>
                          <a:cs typeface="Times New Roman"/>
                        </a:rPr>
                        <a:t>件衫</a:t>
                      </a:r>
                      <a:endParaRPr lang="zh-TW" altLang="zh-TW" sz="2000" b="1" i="1" kern="100" dirty="0" smtClean="0">
                        <a:solidFill>
                          <a:srgbClr val="FF0000"/>
                        </a:solidFill>
                        <a:latin typeface="Calibri"/>
                        <a:ea typeface="新細明體"/>
                        <a:cs typeface="Times New Roman"/>
                      </a:endParaRPr>
                    </a:p>
                  </a:txBody>
                  <a:tcPr marL="49019" marR="49019" marT="5900" marB="0">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en-US" sz="2000" kern="100" dirty="0" smtClean="0">
                          <a:latin typeface="Calibri"/>
                          <a:ea typeface="新細明體"/>
                          <a:cs typeface="Times New Roman"/>
                        </a:rPr>
                        <a:t>*</a:t>
                      </a:r>
                      <a:r>
                        <a:rPr lang="zh-TW" altLang="zh-TW" sz="2000" b="1" i="1" kern="100" dirty="0" smtClean="0">
                          <a:solidFill>
                            <a:srgbClr val="FF0000"/>
                          </a:solidFill>
                          <a:latin typeface="Calibri"/>
                          <a:ea typeface="新細明體"/>
                          <a:cs typeface="Times New Roman"/>
                        </a:rPr>
                        <a:t>本書</a:t>
                      </a:r>
                      <a:r>
                        <a:rPr lang="en-US" altLang="zh-TW" sz="2000" b="1" i="1" kern="100" dirty="0" smtClean="0">
                          <a:latin typeface="Calibri"/>
                          <a:ea typeface="新細明體"/>
                          <a:cs typeface="Times New Roman"/>
                        </a:rPr>
                        <a:t> </a:t>
                      </a:r>
                      <a:r>
                        <a:rPr lang="en-US" altLang="zh-TW" sz="2000" b="1" i="0" kern="100" dirty="0" err="1" smtClean="0">
                          <a:latin typeface="Calibri"/>
                          <a:ea typeface="新細明體"/>
                          <a:cs typeface="Times New Roman"/>
                        </a:rPr>
                        <a:t>不見了</a:t>
                      </a:r>
                      <a:endParaRPr lang="en-US" sz="2000" i="0" kern="100" dirty="0">
                        <a:latin typeface="Calibri"/>
                        <a:ea typeface="新細明體"/>
                        <a:cs typeface="Times New Roman"/>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BlToTr w="12700" cap="flat" cmpd="sng" algn="ctr">
                      <a:noFill/>
                      <a:prstDash val="solid"/>
                      <a:round/>
                      <a:headEnd type="none" w="med" len="med"/>
                      <a:tailEnd type="none" w="med" len="med"/>
                    </a:lnBlToTr>
                    <a:solidFill>
                      <a:srgbClr val="FFFFFF"/>
                    </a:solidFill>
                  </a:tcPr>
                </a:tc>
                <a:tc>
                  <a:txBody>
                    <a:bodyPr/>
                    <a:lstStyle/>
                    <a:p>
                      <a:pPr>
                        <a:spcAft>
                          <a:spcPts val="0"/>
                        </a:spcAft>
                      </a:pPr>
                      <a:r>
                        <a:rPr lang="en-US" sz="2000" b="1" kern="100" dirty="0">
                          <a:latin typeface="Calibri"/>
                          <a:ea typeface="新細明體"/>
                          <a:cs typeface="Times New Roman"/>
                        </a:rPr>
                        <a:t>Indefinite </a:t>
                      </a:r>
                      <a:endParaRPr lang="zh-TW" sz="2000" kern="100" dirty="0">
                        <a:latin typeface="Calibri"/>
                        <a:ea typeface="新細明體"/>
                        <a:cs typeface="Times New Roman"/>
                      </a:endParaRPr>
                    </a:p>
                    <a:p>
                      <a:pPr>
                        <a:spcAft>
                          <a:spcPts val="0"/>
                        </a:spcAft>
                      </a:pPr>
                      <a:r>
                        <a:rPr lang="zh-TW" sz="2000" b="1" kern="100" dirty="0">
                          <a:latin typeface="Calibri"/>
                          <a:ea typeface="新細明體"/>
                          <a:cs typeface="Times New Roman"/>
                        </a:rPr>
                        <a:t>我想買</a:t>
                      </a:r>
                      <a:r>
                        <a:rPr lang="zh-TW" sz="2000" b="1" i="1" kern="100" dirty="0">
                          <a:solidFill>
                            <a:srgbClr val="FF0000"/>
                          </a:solidFill>
                          <a:latin typeface="Calibri"/>
                          <a:ea typeface="新細明體"/>
                          <a:cs typeface="Times New Roman"/>
                        </a:rPr>
                        <a:t>本</a:t>
                      </a:r>
                      <a:r>
                        <a:rPr lang="zh-TW" sz="2000" b="1" i="1" kern="100" dirty="0" smtClean="0">
                          <a:solidFill>
                            <a:srgbClr val="FF0000"/>
                          </a:solidFill>
                          <a:latin typeface="Calibri"/>
                          <a:ea typeface="新細明體"/>
                          <a:cs typeface="Times New Roman"/>
                        </a:rPr>
                        <a:t>書</a:t>
                      </a:r>
                      <a:endParaRPr lang="en-US" altLang="zh-TW" sz="2000" b="1" i="1" kern="100" dirty="0" smtClean="0">
                        <a:solidFill>
                          <a:srgbClr val="FF0000"/>
                        </a:solidFill>
                        <a:latin typeface="Calibri"/>
                        <a:ea typeface="新細明體"/>
                        <a:cs typeface="Times New Roman"/>
                      </a:endParaRPr>
                    </a:p>
                    <a:p>
                      <a:pPr>
                        <a:spcAft>
                          <a:spcPts val="0"/>
                        </a:spcAft>
                      </a:pPr>
                      <a:r>
                        <a:rPr lang="en-US" altLang="zh-TW" sz="2000" b="0" i="0" kern="100" dirty="0" smtClean="0">
                          <a:latin typeface="Calibri"/>
                          <a:ea typeface="新細明體"/>
                          <a:cs typeface="Times New Roman"/>
                        </a:rPr>
                        <a:t>(Cheng</a:t>
                      </a:r>
                      <a:r>
                        <a:rPr lang="en-US" altLang="zh-TW" sz="2000" b="0" i="0" kern="100" baseline="0" dirty="0" smtClean="0">
                          <a:latin typeface="Calibri"/>
                          <a:ea typeface="新細明體"/>
                          <a:cs typeface="Times New Roman"/>
                        </a:rPr>
                        <a:t> &amp; </a:t>
                      </a:r>
                      <a:r>
                        <a:rPr lang="en-US" altLang="zh-TW" sz="2000" b="0" i="0" kern="100" baseline="0" dirty="0" err="1" smtClean="0">
                          <a:latin typeface="Calibri"/>
                          <a:ea typeface="新細明體"/>
                          <a:cs typeface="Times New Roman"/>
                        </a:rPr>
                        <a:t>Sybesma</a:t>
                      </a:r>
                      <a:r>
                        <a:rPr lang="en-US" altLang="zh-TW" sz="2000" b="0" i="0" kern="100" baseline="0" dirty="0" smtClean="0">
                          <a:latin typeface="Calibri"/>
                          <a:ea typeface="新細明體"/>
                          <a:cs typeface="Times New Roman"/>
                        </a:rPr>
                        <a:t> 1999)</a:t>
                      </a:r>
                      <a:endParaRPr lang="zh-TW" sz="2000" b="0" i="0" kern="100" dirty="0">
                        <a:latin typeface="Calibri"/>
                        <a:ea typeface="新細明體"/>
                        <a:cs typeface="Times New Roman"/>
                      </a:endParaRPr>
                    </a:p>
                  </a:txBody>
                  <a:tcPr marL="0" marR="0" marT="0" marB="0">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339405">
                <a:tc>
                  <a:txBody>
                    <a:bodyPr/>
                    <a:lstStyle/>
                    <a:p>
                      <a:pPr>
                        <a:spcAft>
                          <a:spcPts val="0"/>
                        </a:spcAft>
                      </a:pPr>
                      <a:r>
                        <a:rPr lang="en-US" sz="1800" b="1" kern="100">
                          <a:latin typeface="Calibri"/>
                          <a:ea typeface="新細明體"/>
                          <a:cs typeface="Times New Roman"/>
                        </a:rPr>
                        <a:t>bare noun </a:t>
                      </a:r>
                      <a:endParaRPr lang="zh-TW" sz="1800" kern="100">
                        <a:latin typeface="Calibri"/>
                        <a:ea typeface="新細明體"/>
                        <a:cs typeface="Times New Roman"/>
                      </a:endParaRPr>
                    </a:p>
                  </a:txBody>
                  <a:tcPr marL="49019" marR="49019" marT="59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kern="100" dirty="0" smtClean="0">
                          <a:latin typeface="Calibri"/>
                          <a:ea typeface="新細明體"/>
                          <a:cs typeface="Times New Roman"/>
                        </a:rPr>
                        <a:t>Generic</a:t>
                      </a:r>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000" b="1" i="1" kern="100" dirty="0" smtClean="0">
                          <a:solidFill>
                            <a:srgbClr val="FF0000"/>
                          </a:solidFill>
                          <a:latin typeface="Calibri"/>
                          <a:ea typeface="新細明體"/>
                          <a:cs typeface="Times New Roman"/>
                        </a:rPr>
                        <a:t>貓</a:t>
                      </a:r>
                      <a:r>
                        <a:rPr lang="zh-TW" altLang="zh-TW" sz="2000" b="1" kern="100" dirty="0" smtClean="0">
                          <a:latin typeface="Calibri"/>
                          <a:ea typeface="新細明體"/>
                          <a:cs typeface="Times New Roman"/>
                        </a:rPr>
                        <a:t>鍾意食</a:t>
                      </a:r>
                      <a:r>
                        <a:rPr lang="zh-TW" altLang="en-US" sz="2000" b="1" kern="100" dirty="0" smtClean="0">
                          <a:latin typeface="Calibri"/>
                          <a:ea typeface="新細明體"/>
                          <a:cs typeface="Times New Roman"/>
                        </a:rPr>
                        <a:t>魚</a:t>
                      </a:r>
                      <a:endParaRPr lang="zh-TW" altLang="zh-TW" sz="2000" b="1" kern="100" dirty="0" smtClean="0">
                        <a:latin typeface="Calibri"/>
                        <a:ea typeface="新細明體"/>
                        <a:cs typeface="Times New Roman"/>
                      </a:endParaRPr>
                    </a:p>
                    <a:p>
                      <a:pPr>
                        <a:spcAft>
                          <a:spcPts val="0"/>
                        </a:spcAft>
                      </a:pPr>
                      <a:endParaRPr lang="zh-TW" sz="2000" kern="100" dirty="0">
                        <a:latin typeface="Calibri"/>
                        <a:ea typeface="新細明體"/>
                        <a:cs typeface="Times New Roman"/>
                      </a:endParaRPr>
                    </a:p>
                  </a:txBody>
                  <a:tcPr marL="49019" marR="49019" marT="59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en-US" altLang="zh-TW" sz="2000" b="1" kern="100" dirty="0" smtClean="0">
                          <a:solidFill>
                            <a:srgbClr val="000099"/>
                          </a:solidFill>
                          <a:latin typeface="Calibri"/>
                          <a:ea typeface="新細明體"/>
                          <a:cs typeface="Times New Roman"/>
                        </a:rPr>
                        <a:t>Indefinite</a:t>
                      </a:r>
                      <a:endParaRPr lang="zh-TW" altLang="zh-TW" sz="2000" b="1" kern="100" dirty="0" smtClean="0">
                        <a:solidFill>
                          <a:srgbClr val="000099"/>
                        </a:solidFill>
                        <a:latin typeface="Calibri"/>
                        <a:ea typeface="新細明體"/>
                        <a:cs typeface="Times New Roman"/>
                      </a:endParaRPr>
                    </a:p>
                    <a:p>
                      <a:pPr marL="0" marR="0" indent="0" algn="l" defTabSz="914400" rtl="0" eaLnBrk="1" fontAlgn="auto" latinLnBrk="0" hangingPunct="1">
                        <a:lnSpc>
                          <a:spcPct val="100000"/>
                        </a:lnSpc>
                        <a:spcBef>
                          <a:spcPts val="0"/>
                        </a:spcBef>
                        <a:spcAft>
                          <a:spcPts val="0"/>
                        </a:spcAft>
                        <a:buClrTx/>
                        <a:buSzTx/>
                        <a:buFontTx/>
                        <a:buNone/>
                        <a:tabLst/>
                        <a:defRPr/>
                      </a:pPr>
                      <a:r>
                        <a:rPr lang="zh-TW" altLang="zh-TW" sz="2000" b="1" kern="100" dirty="0" smtClean="0">
                          <a:latin typeface="Calibri"/>
                          <a:ea typeface="新細明體"/>
                          <a:cs typeface="Times New Roman"/>
                        </a:rPr>
                        <a:t>亞</a:t>
                      </a:r>
                      <a:r>
                        <a:rPr lang="zh-TW" altLang="en-US" sz="2000" b="1" kern="100" dirty="0" smtClean="0">
                          <a:latin typeface="Calibri"/>
                          <a:ea typeface="新細明體"/>
                          <a:cs typeface="Times New Roman"/>
                        </a:rPr>
                        <a:t>寶燙</a:t>
                      </a:r>
                      <a:r>
                        <a:rPr lang="en-US" altLang="zh-TW" sz="2000" b="1" kern="100" dirty="0" smtClean="0">
                          <a:latin typeface="Calibri"/>
                          <a:ea typeface="新細明體"/>
                          <a:cs typeface="Times New Roman"/>
                        </a:rPr>
                        <a:t></a:t>
                      </a:r>
                      <a:r>
                        <a:rPr lang="en-US" altLang="zh-TW" sz="2000" b="1" i="1" kern="100" dirty="0" smtClean="0">
                          <a:solidFill>
                            <a:srgbClr val="FF0000"/>
                          </a:solidFill>
                          <a:latin typeface="Calibri"/>
                          <a:ea typeface="新細明體"/>
                          <a:cs typeface="Times New Roman"/>
                        </a:rPr>
                        <a:t>衫</a:t>
                      </a:r>
                      <a:endParaRPr lang="zh-TW" altLang="zh-TW" sz="2000" b="1" i="1" kern="100" dirty="0" smtClean="0">
                        <a:solidFill>
                          <a:srgbClr val="FF0000"/>
                        </a:solidFill>
                        <a:latin typeface="Calibri"/>
                        <a:ea typeface="新細明體"/>
                        <a:cs typeface="Times New Roman"/>
                      </a:endParaRPr>
                    </a:p>
                    <a:p>
                      <a:pPr>
                        <a:spcAft>
                          <a:spcPts val="0"/>
                        </a:spcAft>
                      </a:pPr>
                      <a:endParaRPr lang="zh-TW" altLang="zh-TW" sz="2000" b="1" kern="100" dirty="0" smtClean="0">
                        <a:latin typeface="Calibri"/>
                        <a:ea typeface="新細明體"/>
                        <a:cs typeface="Times New Roman"/>
                      </a:endParaRPr>
                    </a:p>
                    <a:p>
                      <a:pPr>
                        <a:spcAft>
                          <a:spcPts val="0"/>
                        </a:spcAft>
                      </a:pPr>
                      <a:r>
                        <a:rPr lang="en-US" altLang="zh-TW" sz="2000" b="1" kern="100" dirty="0" smtClean="0">
                          <a:solidFill>
                            <a:srgbClr val="7030A0"/>
                          </a:solidFill>
                          <a:latin typeface="Calibri"/>
                          <a:ea typeface="新細明體"/>
                          <a:cs typeface="Times New Roman"/>
                        </a:rPr>
                        <a:t>Generic </a:t>
                      </a:r>
                      <a:endParaRPr lang="zh-TW" altLang="zh-TW" sz="2000" b="1" kern="100" dirty="0" smtClean="0">
                        <a:solidFill>
                          <a:srgbClr val="7030A0"/>
                        </a:solidFill>
                        <a:latin typeface="Calibri"/>
                        <a:ea typeface="新細明體"/>
                        <a:cs typeface="Times New Roman"/>
                      </a:endParaRPr>
                    </a:p>
                    <a:p>
                      <a:pPr>
                        <a:spcAft>
                          <a:spcPts val="0"/>
                        </a:spcAft>
                      </a:pPr>
                      <a:r>
                        <a:rPr lang="zh-TW" altLang="zh-TW" sz="2000" b="1" kern="100" dirty="0" smtClean="0">
                          <a:latin typeface="Calibri"/>
                          <a:ea typeface="新細明體"/>
                          <a:cs typeface="Times New Roman"/>
                        </a:rPr>
                        <a:t>我</a:t>
                      </a:r>
                      <a:r>
                        <a:rPr lang="zh-TW" altLang="en-US" sz="2000" b="1" kern="100" dirty="0" smtClean="0">
                          <a:latin typeface="Calibri"/>
                          <a:ea typeface="新細明體"/>
                          <a:cs typeface="Times New Roman"/>
                        </a:rPr>
                        <a:t>唔</a:t>
                      </a:r>
                      <a:r>
                        <a:rPr lang="zh-TW" altLang="zh-TW" sz="2000" b="1" kern="100" dirty="0" smtClean="0">
                          <a:latin typeface="Calibri"/>
                          <a:ea typeface="新細明體"/>
                          <a:cs typeface="Times New Roman"/>
                        </a:rPr>
                        <a:t>鍾意</a:t>
                      </a:r>
                      <a:r>
                        <a:rPr lang="zh-TW" altLang="en-US" sz="2000" b="1" i="1" kern="100" dirty="0" smtClean="0">
                          <a:solidFill>
                            <a:srgbClr val="FF0000"/>
                          </a:solidFill>
                          <a:latin typeface="Calibri"/>
                          <a:ea typeface="新細明體"/>
                          <a:cs typeface="Times New Roman"/>
                        </a:rPr>
                        <a:t>貓</a:t>
                      </a:r>
                      <a:endParaRPr lang="zh-TW" altLang="zh-TW" sz="2000" b="1" kern="100" dirty="0" smtClean="0">
                        <a:latin typeface="Calibri"/>
                        <a:ea typeface="新細明體"/>
                        <a:cs typeface="Times New Roman"/>
                      </a:endParaRPr>
                    </a:p>
                    <a:p>
                      <a:pPr>
                        <a:spcAft>
                          <a:spcPts val="0"/>
                        </a:spcAft>
                      </a:pPr>
                      <a:endParaRPr lang="zh-TW" sz="2000" kern="100" dirty="0">
                        <a:latin typeface="Calibri"/>
                        <a:ea typeface="新細明體"/>
                        <a:cs typeface="Times New Roman"/>
                      </a:endParaRPr>
                    </a:p>
                  </a:txBody>
                  <a:tcPr marL="49019" marR="49019" marT="59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en-US" sz="2000" b="1" kern="100" dirty="0">
                          <a:latin typeface="Calibri"/>
                          <a:ea typeface="新細明體"/>
                          <a:cs typeface="Times New Roman"/>
                        </a:rPr>
                        <a:t>Definite</a:t>
                      </a:r>
                      <a:endParaRPr lang="zh-TW" sz="2000" kern="100" dirty="0">
                        <a:latin typeface="Calibri"/>
                        <a:ea typeface="新細明體"/>
                        <a:cs typeface="Times New Roman"/>
                      </a:endParaRPr>
                    </a:p>
                    <a:p>
                      <a:pPr>
                        <a:spcAft>
                          <a:spcPts val="0"/>
                        </a:spcAft>
                      </a:pPr>
                      <a:r>
                        <a:rPr lang="zh-TW" altLang="en-US" sz="2000" b="1" i="1" kern="100" dirty="0" smtClean="0">
                          <a:solidFill>
                            <a:srgbClr val="FF0000"/>
                          </a:solidFill>
                          <a:latin typeface="Calibri"/>
                          <a:ea typeface="新細明體"/>
                          <a:cs typeface="Times New Roman"/>
                        </a:rPr>
                        <a:t>貓</a:t>
                      </a:r>
                      <a:r>
                        <a:rPr lang="zh-TW" sz="2000" b="1" kern="100" dirty="0" smtClean="0">
                          <a:latin typeface="Calibri"/>
                          <a:ea typeface="新細明體"/>
                          <a:cs typeface="Times New Roman"/>
                        </a:rPr>
                        <a:t>要</a:t>
                      </a:r>
                      <a:r>
                        <a:rPr lang="zh-TW" altLang="en-US" sz="2000" b="1" kern="100" dirty="0" smtClean="0">
                          <a:latin typeface="Calibri"/>
                          <a:ea typeface="新細明體"/>
                          <a:cs typeface="Times New Roman"/>
                        </a:rPr>
                        <a:t>吃餅乾</a:t>
                      </a:r>
                      <a:endParaRPr lang="en-US" altLang="zh-TW" sz="2000" b="1" kern="100" dirty="0" smtClean="0">
                        <a:latin typeface="Calibri"/>
                        <a:ea typeface="新細明體"/>
                        <a:cs typeface="Times New Roman"/>
                      </a:endParaRPr>
                    </a:p>
                    <a:p>
                      <a:pPr>
                        <a:spcAft>
                          <a:spcPts val="0"/>
                        </a:spcAft>
                      </a:pPr>
                      <a:endParaRPr lang="zh-TW" sz="2000" kern="100" dirty="0">
                        <a:latin typeface="Calibri"/>
                        <a:ea typeface="新細明體"/>
                        <a:cs typeface="Times New Roman"/>
                      </a:endParaRPr>
                    </a:p>
                    <a:p>
                      <a:pPr>
                        <a:spcAft>
                          <a:spcPts val="0"/>
                        </a:spcAft>
                      </a:pPr>
                      <a:r>
                        <a:rPr lang="en-US" sz="2000" b="1" kern="100" dirty="0">
                          <a:latin typeface="Calibri"/>
                          <a:ea typeface="新細明體"/>
                          <a:cs typeface="Times New Roman"/>
                        </a:rPr>
                        <a:t>Generic </a:t>
                      </a:r>
                      <a:endParaRPr lang="zh-TW" sz="2000" kern="100" dirty="0">
                        <a:latin typeface="Calibri"/>
                        <a:ea typeface="新細明體"/>
                        <a:cs typeface="Times New Roman"/>
                      </a:endParaRPr>
                    </a:p>
                    <a:p>
                      <a:pPr>
                        <a:spcAft>
                          <a:spcPts val="0"/>
                        </a:spcAft>
                      </a:pPr>
                      <a:r>
                        <a:rPr lang="zh-TW" altLang="en-US" sz="2000" b="1" i="1" kern="100" dirty="0" smtClean="0">
                          <a:solidFill>
                            <a:srgbClr val="FF0000"/>
                          </a:solidFill>
                          <a:latin typeface="Calibri"/>
                          <a:ea typeface="新細明體"/>
                          <a:cs typeface="Times New Roman"/>
                        </a:rPr>
                        <a:t>貓</a:t>
                      </a:r>
                      <a:r>
                        <a:rPr lang="zh-TW" sz="2000" b="1" kern="100" dirty="0" smtClean="0">
                          <a:latin typeface="Calibri"/>
                          <a:ea typeface="新細明體"/>
                          <a:cs typeface="Times New Roman"/>
                        </a:rPr>
                        <a:t>喜歡吃</a:t>
                      </a:r>
                      <a:r>
                        <a:rPr lang="zh-TW" altLang="en-US" sz="2000" b="1" kern="100" dirty="0" smtClean="0">
                          <a:latin typeface="Calibri"/>
                          <a:ea typeface="新細明體"/>
                          <a:cs typeface="Times New Roman"/>
                        </a:rPr>
                        <a:t>魚</a:t>
                      </a:r>
                      <a:endParaRPr lang="zh-TW" sz="2000" kern="100" dirty="0">
                        <a:latin typeface="Calibri"/>
                        <a:ea typeface="新細明體"/>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en-US" sz="2000" b="1" kern="100" dirty="0">
                          <a:latin typeface="Calibri"/>
                          <a:ea typeface="新細明體"/>
                          <a:cs typeface="Times New Roman"/>
                        </a:rPr>
                        <a:t>Indefinite </a:t>
                      </a:r>
                      <a:endParaRPr lang="zh-TW" sz="2000" kern="100" dirty="0">
                        <a:latin typeface="Calibri"/>
                        <a:ea typeface="新細明體"/>
                        <a:cs typeface="Times New Roman"/>
                      </a:endParaRPr>
                    </a:p>
                    <a:p>
                      <a:pPr>
                        <a:spcAft>
                          <a:spcPts val="0"/>
                        </a:spcAft>
                      </a:pPr>
                      <a:r>
                        <a:rPr lang="zh-TW" altLang="en-US" sz="2000" b="1" kern="100" dirty="0" smtClean="0">
                          <a:latin typeface="Calibri"/>
                          <a:ea typeface="新細明體"/>
                          <a:cs typeface="Times New Roman"/>
                        </a:rPr>
                        <a:t>老王</a:t>
                      </a:r>
                      <a:r>
                        <a:rPr lang="zh-TW" sz="2000" b="1" kern="100" dirty="0" smtClean="0">
                          <a:latin typeface="Calibri"/>
                          <a:ea typeface="新細明體"/>
                          <a:cs typeface="Times New Roman"/>
                        </a:rPr>
                        <a:t>買</a:t>
                      </a:r>
                      <a:r>
                        <a:rPr lang="zh-TW" altLang="en-US" sz="2000" b="1" i="1" kern="100" dirty="0" smtClean="0">
                          <a:solidFill>
                            <a:srgbClr val="FF0000"/>
                          </a:solidFill>
                          <a:latin typeface="Calibri"/>
                          <a:ea typeface="新細明體"/>
                          <a:cs typeface="Times New Roman"/>
                        </a:rPr>
                        <a:t>筆</a:t>
                      </a:r>
                      <a:r>
                        <a:rPr lang="zh-TW" sz="2000" b="1" kern="100" dirty="0" smtClean="0">
                          <a:latin typeface="Calibri"/>
                          <a:ea typeface="新細明體"/>
                          <a:cs typeface="Times New Roman"/>
                        </a:rPr>
                        <a:t>去了</a:t>
                      </a:r>
                      <a:endParaRPr lang="en-US" altLang="zh-TW" sz="2000" b="1" kern="100" dirty="0" smtClean="0">
                        <a:latin typeface="Calibri"/>
                        <a:ea typeface="新細明體"/>
                        <a:cs typeface="Times New Roman"/>
                      </a:endParaRPr>
                    </a:p>
                    <a:p>
                      <a:pPr>
                        <a:spcAft>
                          <a:spcPts val="0"/>
                        </a:spcAft>
                      </a:pPr>
                      <a:endParaRPr lang="zh-TW" sz="2000" kern="100" dirty="0">
                        <a:latin typeface="Calibri"/>
                        <a:ea typeface="新細明體"/>
                        <a:cs typeface="Times New Roman"/>
                      </a:endParaRPr>
                    </a:p>
                    <a:p>
                      <a:pPr>
                        <a:spcAft>
                          <a:spcPts val="0"/>
                        </a:spcAft>
                      </a:pPr>
                      <a:r>
                        <a:rPr lang="en-US" sz="2000" b="1" kern="100" dirty="0">
                          <a:latin typeface="Calibri"/>
                          <a:ea typeface="新細明體"/>
                          <a:cs typeface="Times New Roman"/>
                        </a:rPr>
                        <a:t>Definite</a:t>
                      </a:r>
                      <a:endParaRPr lang="zh-TW" sz="2000" kern="100" dirty="0">
                        <a:latin typeface="Calibri"/>
                        <a:ea typeface="新細明體"/>
                        <a:cs typeface="Times New Roman"/>
                      </a:endParaRPr>
                    </a:p>
                    <a:p>
                      <a:pPr>
                        <a:spcAft>
                          <a:spcPts val="0"/>
                        </a:spcAft>
                      </a:pPr>
                      <a:r>
                        <a:rPr lang="zh-TW" altLang="en-US" sz="2000" b="1" kern="100" dirty="0" smtClean="0">
                          <a:latin typeface="Calibri"/>
                          <a:ea typeface="新細明體"/>
                          <a:cs typeface="Times New Roman"/>
                        </a:rPr>
                        <a:t>老王看</a:t>
                      </a:r>
                      <a:r>
                        <a:rPr lang="zh-TW" sz="2000" b="1" kern="100" dirty="0" smtClean="0">
                          <a:latin typeface="Calibri"/>
                          <a:ea typeface="新細明體"/>
                          <a:cs typeface="Times New Roman"/>
                        </a:rPr>
                        <a:t>完了</a:t>
                      </a:r>
                      <a:r>
                        <a:rPr lang="zh-TW" altLang="en-US" sz="2000" b="1" i="1" kern="100" dirty="0" smtClean="0">
                          <a:solidFill>
                            <a:srgbClr val="FF0000"/>
                          </a:solidFill>
                          <a:latin typeface="Calibri"/>
                          <a:ea typeface="新細明體"/>
                          <a:cs typeface="Times New Roman"/>
                        </a:rPr>
                        <a:t>書</a:t>
                      </a:r>
                      <a:endParaRPr lang="zh-TW" sz="2000" kern="100" dirty="0">
                        <a:solidFill>
                          <a:srgbClr val="FF0000"/>
                        </a:solidFill>
                        <a:latin typeface="Calibri"/>
                        <a:ea typeface="新細明體"/>
                        <a:cs typeface="Times New Roman"/>
                      </a:endParaRPr>
                    </a:p>
                    <a:p>
                      <a:pPr>
                        <a:spcAft>
                          <a:spcPts val="0"/>
                        </a:spcAft>
                      </a:pPr>
                      <a:endParaRPr lang="en-US" sz="2000" b="1" kern="100" dirty="0" smtClean="0">
                        <a:latin typeface="Calibri"/>
                        <a:ea typeface="新細明體"/>
                        <a:cs typeface="Times New Roman"/>
                      </a:endParaRPr>
                    </a:p>
                    <a:p>
                      <a:pPr>
                        <a:spcAft>
                          <a:spcPts val="0"/>
                        </a:spcAft>
                      </a:pPr>
                      <a:r>
                        <a:rPr lang="en-US" sz="2000" b="1" kern="100" dirty="0" smtClean="0">
                          <a:latin typeface="Calibri"/>
                          <a:ea typeface="新細明體"/>
                          <a:cs typeface="Times New Roman"/>
                        </a:rPr>
                        <a:t>Generic </a:t>
                      </a:r>
                      <a:endParaRPr lang="zh-TW" sz="2000" kern="100" dirty="0">
                        <a:latin typeface="Calibri"/>
                        <a:ea typeface="新細明體"/>
                        <a:cs typeface="Times New Roman"/>
                      </a:endParaRPr>
                    </a:p>
                    <a:p>
                      <a:pPr>
                        <a:spcAft>
                          <a:spcPts val="0"/>
                        </a:spcAft>
                      </a:pPr>
                      <a:r>
                        <a:rPr lang="zh-TW" sz="2000" b="1" kern="100" dirty="0" smtClean="0">
                          <a:latin typeface="Calibri"/>
                          <a:ea typeface="新細明體"/>
                          <a:cs typeface="Times New Roman"/>
                        </a:rPr>
                        <a:t>我</a:t>
                      </a:r>
                      <a:r>
                        <a:rPr lang="zh-TW" altLang="en-US" sz="2000" b="1" kern="100" dirty="0" smtClean="0">
                          <a:latin typeface="Calibri"/>
                          <a:ea typeface="新細明體"/>
                          <a:cs typeface="Times New Roman"/>
                        </a:rPr>
                        <a:t>不</a:t>
                      </a:r>
                      <a:r>
                        <a:rPr lang="zh-TW" sz="2000" b="1" kern="100" dirty="0" smtClean="0">
                          <a:latin typeface="Calibri"/>
                          <a:ea typeface="新細明體"/>
                          <a:cs typeface="Times New Roman"/>
                        </a:rPr>
                        <a:t>喜歡</a:t>
                      </a:r>
                      <a:r>
                        <a:rPr lang="zh-TW" altLang="en-US" sz="2000" b="1" i="1" kern="100" dirty="0" smtClean="0">
                          <a:solidFill>
                            <a:srgbClr val="FF0000"/>
                          </a:solidFill>
                          <a:latin typeface="Calibri"/>
                          <a:ea typeface="新細明體"/>
                          <a:cs typeface="Times New Roman"/>
                        </a:rPr>
                        <a:t>貓</a:t>
                      </a:r>
                      <a:endParaRPr lang="zh-TW" sz="2000" kern="100" dirty="0">
                        <a:latin typeface="Calibri"/>
                        <a:ea typeface="新細明體"/>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
        <p:nvSpPr>
          <p:cNvPr id="6" name="TextBox 5"/>
          <p:cNvSpPr txBox="1"/>
          <p:nvPr/>
        </p:nvSpPr>
        <p:spPr>
          <a:xfrm>
            <a:off x="0" y="914400"/>
            <a:ext cx="9144000" cy="369332"/>
          </a:xfrm>
          <a:prstGeom prst="rect">
            <a:avLst/>
          </a:prstGeom>
          <a:noFill/>
        </p:spPr>
        <p:txBody>
          <a:bodyPr wrap="square" rtlCol="0">
            <a:spAutoFit/>
          </a:bodyPr>
          <a:lstStyle/>
          <a:p>
            <a:r>
              <a:rPr lang="en-US" altLang="zh-TW" dirty="0" smtClean="0"/>
              <a:t>(Cheng &amp; </a:t>
            </a:r>
            <a:r>
              <a:rPr lang="en-US" altLang="zh-TW" dirty="0" err="1" smtClean="0"/>
              <a:t>Sybesma</a:t>
            </a:r>
            <a:r>
              <a:rPr lang="en-US" altLang="zh-TW" dirty="0" smtClean="0"/>
              <a:t> 1999, Matthews &amp; Yip 1994, </a:t>
            </a:r>
            <a:r>
              <a:rPr lang="en-US" altLang="zh-TW" dirty="0" err="1" smtClean="0"/>
              <a:t>AuYeung</a:t>
            </a:r>
            <a:r>
              <a:rPr lang="en-US" altLang="zh-TW" dirty="0" smtClean="0"/>
              <a:t> 1997, 2005, Lee 2010)</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304800"/>
            <a:ext cx="9144000" cy="6553200"/>
          </a:xfrm>
          <a:solidFill>
            <a:schemeClr val="bg1"/>
          </a:solidFill>
        </p:spPr>
        <p:txBody>
          <a:bodyPr>
            <a:noAutofit/>
          </a:bodyPr>
          <a:lstStyle/>
          <a:p>
            <a:r>
              <a:rPr lang="en-US" altLang="zh-TW" sz="2600" dirty="0" smtClean="0"/>
              <a:t>Given these factors, we expect that acquisition of discourse referencing in Cantonese poses a big challenge to d/</a:t>
            </a:r>
            <a:r>
              <a:rPr lang="en-US" altLang="zh-TW" sz="2600" dirty="0" err="1" smtClean="0"/>
              <a:t>hh</a:t>
            </a:r>
            <a:r>
              <a:rPr lang="en-US" altLang="zh-TW" sz="2600" dirty="0" smtClean="0"/>
              <a:t> children in Hong Kong:</a:t>
            </a:r>
          </a:p>
          <a:p>
            <a:endParaRPr lang="en-US" altLang="zh-TW" sz="2600" dirty="0" smtClean="0"/>
          </a:p>
          <a:p>
            <a:pPr lvl="1"/>
            <a:r>
              <a:rPr lang="en-US" altLang="zh-TW" sz="2400" dirty="0" smtClean="0"/>
              <a:t>Need to master different types of </a:t>
            </a:r>
            <a:r>
              <a:rPr lang="en-US" altLang="zh-TW" sz="2400" dirty="0" err="1" smtClean="0"/>
              <a:t>nominals</a:t>
            </a:r>
            <a:r>
              <a:rPr lang="en-US" altLang="zh-TW" sz="2400" dirty="0" smtClean="0"/>
              <a:t> </a:t>
            </a:r>
            <a:r>
              <a:rPr lang="en-US" altLang="zh-TW" sz="2400" dirty="0" smtClean="0"/>
              <a:t>(demonstratives</a:t>
            </a:r>
            <a:r>
              <a:rPr lang="en-US" altLang="zh-TW" sz="2400" dirty="0" smtClean="0"/>
              <a:t>, classifiers, numerals, bare nouns, etc.) and understand the intriguing relations between different forms and their corresponding referential properties. </a:t>
            </a:r>
          </a:p>
          <a:p>
            <a:pPr lvl="1"/>
            <a:endParaRPr lang="en-US" altLang="zh-TW" sz="2400" dirty="0" smtClean="0"/>
          </a:p>
          <a:p>
            <a:pPr lvl="1"/>
            <a:r>
              <a:rPr lang="en-US" altLang="zh-TW" sz="2400" dirty="0" smtClean="0"/>
              <a:t>Need to understand that the above two mechanizations are different in Cantonese and written Mandarin. </a:t>
            </a:r>
            <a:endParaRPr lang="zh-TW" altLang="en-US" sz="2400" dirty="0" smtClean="0"/>
          </a:p>
          <a:p>
            <a:pPr lvl="1"/>
            <a:endParaRPr lang="en-US" altLang="zh-TW" sz="2400" dirty="0" smtClean="0"/>
          </a:p>
          <a:p>
            <a:pPr lvl="1"/>
            <a:r>
              <a:rPr lang="en-US" altLang="zh-TW" sz="2400" dirty="0" smtClean="0"/>
              <a:t>Need to constantly assess the listener’s knowledge of referents in the shared discourse in order to encode the information status of the </a:t>
            </a:r>
            <a:r>
              <a:rPr lang="en-US" altLang="zh-TW" sz="2400" dirty="0" err="1" smtClean="0"/>
              <a:t>nominals</a:t>
            </a:r>
            <a:r>
              <a:rPr lang="en-US" altLang="zh-TW" sz="2400" dirty="0" smtClean="0"/>
              <a:t> </a:t>
            </a:r>
            <a:r>
              <a:rPr lang="en-US" altLang="zh-TW" sz="2400" dirty="0" smtClean="0"/>
              <a:t>appropriately.   </a:t>
            </a:r>
          </a:p>
          <a:p>
            <a:pPr lvl="1"/>
            <a:endParaRPr lang="en-US" altLang="zh-TW" sz="2400" dirty="0" smtClean="0"/>
          </a:p>
        </p:txBody>
      </p:sp>
      <p:sp>
        <p:nvSpPr>
          <p:cNvPr id="3" name="Slide Number Placeholder 2"/>
          <p:cNvSpPr>
            <a:spLocks noGrp="1"/>
          </p:cNvSpPr>
          <p:nvPr>
            <p:ph type="sldNum" sz="quarter" idx="12"/>
          </p:nvPr>
        </p:nvSpPr>
        <p:spPr/>
        <p:txBody>
          <a:bodyPr/>
          <a:lstStyle/>
          <a:p>
            <a:fld id="{26CFF094-8B55-4021-9F24-89C5C37C37A5}" type="slidenum">
              <a:rPr lang="en-US" smtClean="0"/>
              <a:pPr/>
              <a:t>25</a:t>
            </a:fld>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143000"/>
            <a:ext cx="9144000" cy="5867400"/>
          </a:xfrm>
          <a:solidFill>
            <a:schemeClr val="bg1"/>
          </a:solidFill>
        </p:spPr>
        <p:txBody>
          <a:bodyPr>
            <a:normAutofit fontScale="85000" lnSpcReduction="20000"/>
          </a:bodyPr>
          <a:lstStyle/>
          <a:p>
            <a:pPr marL="624078" lvl="0" indent="-514350">
              <a:buClr>
                <a:srgbClr val="000099"/>
              </a:buClr>
              <a:buSzPct val="80000"/>
              <a:buFont typeface="+mj-lt"/>
              <a:buAutoNum type="arabicPeriod"/>
            </a:pPr>
            <a:r>
              <a:rPr lang="en-US" altLang="zh-TW" dirty="0" smtClean="0"/>
              <a:t>Overall speaking, what kinds of </a:t>
            </a:r>
            <a:r>
              <a:rPr lang="en-US" altLang="zh-TW" dirty="0" err="1" smtClean="0"/>
              <a:t>nominals</a:t>
            </a:r>
            <a:r>
              <a:rPr lang="en-US" altLang="zh-TW" dirty="0" smtClean="0"/>
              <a:t> do the </a:t>
            </a:r>
            <a:r>
              <a:rPr lang="en-US" altLang="zh-TW" dirty="0" smtClean="0"/>
              <a:t>d/</a:t>
            </a:r>
            <a:r>
              <a:rPr lang="en-US" altLang="zh-TW" dirty="0" err="1" smtClean="0"/>
              <a:t>hh</a:t>
            </a:r>
            <a:r>
              <a:rPr lang="en-US" altLang="zh-TW" dirty="0" smtClean="0"/>
              <a:t> </a:t>
            </a:r>
            <a:r>
              <a:rPr lang="en-US" altLang="zh-TW" dirty="0" smtClean="0"/>
              <a:t>children in this study use </a:t>
            </a:r>
            <a:r>
              <a:rPr lang="en-US" altLang="zh-TW" dirty="0" smtClean="0"/>
              <a:t>for discourse referencing in Cantonese </a:t>
            </a:r>
            <a:r>
              <a:rPr lang="en-US" altLang="zh-TW" dirty="0" smtClean="0"/>
              <a:t>narratives? Is such pattern comparable </a:t>
            </a:r>
            <a:r>
              <a:rPr lang="en-US" altLang="zh-TW" dirty="0" smtClean="0"/>
              <a:t>to what has been reported for hearing children in the literature? </a:t>
            </a:r>
            <a:r>
              <a:rPr lang="en-US" altLang="zh-TW" dirty="0" smtClean="0"/>
              <a:t>Are there patterns unique to d/</a:t>
            </a:r>
            <a:r>
              <a:rPr lang="en-US" altLang="zh-TW" dirty="0" err="1" smtClean="0"/>
              <a:t>hh</a:t>
            </a:r>
            <a:r>
              <a:rPr lang="en-US" altLang="zh-TW" dirty="0" smtClean="0"/>
              <a:t> children?</a:t>
            </a:r>
            <a:endParaRPr lang="en-US" altLang="zh-TW" dirty="0" smtClean="0"/>
          </a:p>
          <a:p>
            <a:pPr marL="624078" lvl="0" indent="-514350">
              <a:buClr>
                <a:srgbClr val="000099"/>
              </a:buClr>
              <a:buSzPct val="80000"/>
              <a:buFont typeface="+mj-lt"/>
              <a:buAutoNum type="arabicPeriod"/>
            </a:pPr>
            <a:endParaRPr lang="en-US" altLang="zh-TW" dirty="0" smtClean="0"/>
          </a:p>
          <a:p>
            <a:pPr marL="624078" lvl="0" indent="-514350">
              <a:buClr>
                <a:srgbClr val="000099"/>
              </a:buClr>
              <a:buSzPct val="80000"/>
              <a:buFont typeface="+mj-lt"/>
              <a:buAutoNum type="arabicPeriod"/>
            </a:pPr>
            <a:r>
              <a:rPr lang="en-US" altLang="zh-TW" dirty="0" smtClean="0"/>
              <a:t>On the syntactic level, to what extent </a:t>
            </a:r>
            <a:r>
              <a:rPr lang="en-US" altLang="zh-TW" dirty="0" smtClean="0"/>
              <a:t>have the </a:t>
            </a:r>
            <a:r>
              <a:rPr lang="en-US" altLang="zh-TW" dirty="0" smtClean="0"/>
              <a:t>d/</a:t>
            </a:r>
            <a:r>
              <a:rPr lang="en-US" altLang="zh-TW" dirty="0" err="1" smtClean="0"/>
              <a:t>hh</a:t>
            </a:r>
            <a:r>
              <a:rPr lang="en-US" altLang="zh-TW" dirty="0" smtClean="0"/>
              <a:t> </a:t>
            </a:r>
            <a:r>
              <a:rPr lang="en-US" altLang="zh-TW" dirty="0" smtClean="0"/>
              <a:t>children in this study </a:t>
            </a:r>
            <a:r>
              <a:rPr lang="en-US" altLang="zh-TW" dirty="0" smtClean="0"/>
              <a:t>acquired the nominal structures in Cantonese as indirectly reflected in the </a:t>
            </a:r>
            <a:r>
              <a:rPr lang="en-US" altLang="zh-TW" dirty="0" err="1" smtClean="0"/>
              <a:t>nominals</a:t>
            </a:r>
            <a:r>
              <a:rPr lang="en-US" altLang="zh-TW" dirty="0" smtClean="0"/>
              <a:t> in </a:t>
            </a:r>
            <a:r>
              <a:rPr lang="en-US" altLang="zh-TW" dirty="0" smtClean="0"/>
              <a:t>their </a:t>
            </a:r>
            <a:r>
              <a:rPr lang="en-US" altLang="zh-TW" dirty="0" smtClean="0"/>
              <a:t>narratives</a:t>
            </a:r>
            <a:r>
              <a:rPr lang="en-US" altLang="zh-TW" dirty="0" smtClean="0"/>
              <a:t>?</a:t>
            </a:r>
          </a:p>
          <a:p>
            <a:pPr marL="624078" lvl="0" indent="-514350">
              <a:buClr>
                <a:srgbClr val="000099"/>
              </a:buClr>
              <a:buSzPct val="80000"/>
              <a:buFont typeface="+mj-lt"/>
              <a:buAutoNum type="arabicPeriod"/>
            </a:pPr>
            <a:endParaRPr lang="en-US" altLang="zh-TW" dirty="0" smtClean="0"/>
          </a:p>
          <a:p>
            <a:pPr marL="624078" lvl="0" indent="-514350">
              <a:buClr>
                <a:srgbClr val="000099"/>
              </a:buClr>
              <a:buSzPct val="80000"/>
              <a:buFont typeface="+mj-lt"/>
              <a:buAutoNum type="arabicPeriod"/>
            </a:pPr>
            <a:r>
              <a:rPr lang="en-US" altLang="zh-TW" dirty="0" smtClean="0"/>
              <a:t>On the semantic level, to what extent can d/</a:t>
            </a:r>
            <a:r>
              <a:rPr lang="en-US" altLang="zh-TW" dirty="0" err="1" smtClean="0"/>
              <a:t>hh</a:t>
            </a:r>
            <a:r>
              <a:rPr lang="en-US" altLang="zh-TW" dirty="0" smtClean="0"/>
              <a:t> children map the different </a:t>
            </a:r>
            <a:r>
              <a:rPr lang="en-US" altLang="zh-TW" dirty="0" smtClean="0"/>
              <a:t>types of </a:t>
            </a:r>
            <a:r>
              <a:rPr lang="en-US" altLang="zh-TW" dirty="0" err="1" smtClean="0"/>
              <a:t>nominals</a:t>
            </a:r>
            <a:r>
              <a:rPr lang="en-US" altLang="zh-TW" dirty="0" smtClean="0"/>
              <a:t> with </a:t>
            </a:r>
            <a:r>
              <a:rPr lang="en-US" altLang="zh-TW" dirty="0" smtClean="0"/>
              <a:t>the corresponding semantic </a:t>
            </a:r>
            <a:r>
              <a:rPr lang="en-US" altLang="zh-TW" dirty="0" smtClean="0"/>
              <a:t>properties?</a:t>
            </a:r>
            <a:endParaRPr lang="en-US" altLang="zh-TW" dirty="0" smtClean="0"/>
          </a:p>
          <a:p>
            <a:pPr marL="624078" lvl="0" indent="-514350">
              <a:buClr>
                <a:srgbClr val="000099"/>
              </a:buClr>
              <a:buSzPct val="80000"/>
              <a:buFont typeface="+mj-lt"/>
              <a:buAutoNum type="arabicPeriod"/>
            </a:pPr>
            <a:endParaRPr lang="en-US" altLang="zh-TW" dirty="0" smtClean="0"/>
          </a:p>
          <a:p>
            <a:pPr marL="624078" lvl="0" indent="-514350">
              <a:buClr>
                <a:srgbClr val="000099"/>
              </a:buClr>
              <a:buSzPct val="80000"/>
              <a:buFont typeface="+mj-lt"/>
              <a:buAutoNum type="arabicPeriod"/>
            </a:pPr>
            <a:r>
              <a:rPr lang="en-US" altLang="zh-TW" dirty="0" smtClean="0"/>
              <a:t>On the pragmatic level, to what extent can d/</a:t>
            </a:r>
            <a:r>
              <a:rPr lang="en-US" altLang="zh-TW" dirty="0" err="1" smtClean="0"/>
              <a:t>hh</a:t>
            </a:r>
            <a:r>
              <a:rPr lang="en-US" altLang="zh-TW" dirty="0" smtClean="0"/>
              <a:t> children demonstrate the pragmatic knowledge in choosing the appropriate </a:t>
            </a:r>
            <a:r>
              <a:rPr lang="en-US" altLang="zh-TW" dirty="0" err="1" smtClean="0"/>
              <a:t>nominals</a:t>
            </a:r>
            <a:r>
              <a:rPr lang="en-US" altLang="zh-TW" dirty="0" smtClean="0"/>
              <a:t> to </a:t>
            </a:r>
            <a:r>
              <a:rPr lang="en-US" altLang="zh-TW" dirty="0" smtClean="0"/>
              <a:t>facilitate the listener in tracking the referents in a narrative discourse?</a:t>
            </a:r>
            <a:endParaRPr lang="zh-TW" altLang="zh-TW" dirty="0" smtClean="0"/>
          </a:p>
        </p:txBody>
      </p:sp>
      <p:sp>
        <p:nvSpPr>
          <p:cNvPr id="3" name="Slide Number Placeholder 2"/>
          <p:cNvSpPr>
            <a:spLocks noGrp="1"/>
          </p:cNvSpPr>
          <p:nvPr>
            <p:ph type="sldNum" sz="quarter" idx="12"/>
          </p:nvPr>
        </p:nvSpPr>
        <p:spPr/>
        <p:txBody>
          <a:bodyPr/>
          <a:lstStyle/>
          <a:p>
            <a:fld id="{26CFF094-8B55-4021-9F24-89C5C37C37A5}" type="slidenum">
              <a:rPr lang="en-US" smtClean="0"/>
              <a:pPr/>
              <a:t>26</a:t>
            </a:fld>
            <a:endParaRPr lang="en-US"/>
          </a:p>
        </p:txBody>
      </p:sp>
      <p:sp>
        <p:nvSpPr>
          <p:cNvPr id="4" name="Title 3"/>
          <p:cNvSpPr>
            <a:spLocks noGrp="1"/>
          </p:cNvSpPr>
          <p:nvPr>
            <p:ph type="title"/>
          </p:nvPr>
        </p:nvSpPr>
        <p:spPr>
          <a:xfrm>
            <a:off x="1066800" y="0"/>
            <a:ext cx="7239000" cy="1143000"/>
          </a:xfrm>
        </p:spPr>
        <p:txBody>
          <a:bodyPr>
            <a:noAutofit/>
          </a:bodyPr>
          <a:lstStyle/>
          <a:p>
            <a:r>
              <a:rPr lang="en-US" altLang="zh-TW" sz="3600" dirty="0" smtClean="0">
                <a:solidFill>
                  <a:srgbClr val="000099"/>
                </a:solidFill>
              </a:rPr>
              <a:t>Four major research questions</a:t>
            </a:r>
            <a:endParaRPr lang="zh-TW" altLang="en-US" sz="3600" dirty="0">
              <a:solidFill>
                <a:srgbClr val="000099"/>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smtClean="0">
                <a:solidFill>
                  <a:srgbClr val="000099"/>
                </a:solidFill>
              </a:rPr>
              <a:t>Methodology</a:t>
            </a:r>
            <a:endParaRPr lang="en-US" dirty="0">
              <a:solidFill>
                <a:srgbClr val="000099"/>
              </a:solidFill>
            </a:endParaRPr>
          </a:p>
        </p:txBody>
      </p:sp>
      <p:sp>
        <p:nvSpPr>
          <p:cNvPr id="3" name="Slide Number Placeholder 2"/>
          <p:cNvSpPr>
            <a:spLocks noGrp="1"/>
          </p:cNvSpPr>
          <p:nvPr>
            <p:ph type="sldNum" sz="quarter" idx="12"/>
          </p:nvPr>
        </p:nvSpPr>
        <p:spPr/>
        <p:txBody>
          <a:bodyPr/>
          <a:lstStyle/>
          <a:p>
            <a:fld id="{26CFF094-8B55-4021-9F24-89C5C37C37A5}" type="slidenum">
              <a:rPr lang="en-US" smtClean="0"/>
              <a:pPr/>
              <a:t>27</a:t>
            </a:fld>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505200" y="5029200"/>
            <a:ext cx="5181600" cy="1200329"/>
          </a:xfrm>
          <a:prstGeom prst="rect">
            <a:avLst/>
          </a:prstGeom>
          <a:blipFill>
            <a:blip r:embed="rId2" cstate="print"/>
            <a:tile tx="0" ty="0" sx="100000" sy="100000" flip="none" algn="tl"/>
          </a:blipFill>
        </p:spPr>
        <p:txBody>
          <a:bodyPr wrap="square" rtlCol="0">
            <a:spAutoFit/>
          </a:bodyPr>
          <a:lstStyle/>
          <a:p>
            <a:r>
              <a:rPr lang="en-US" altLang="zh-TW" b="1" dirty="0" smtClean="0"/>
              <a:t>Jockey Club </a:t>
            </a:r>
            <a:br>
              <a:rPr lang="en-US" altLang="zh-TW" b="1" dirty="0" smtClean="0"/>
            </a:br>
            <a:r>
              <a:rPr lang="en-US" altLang="zh-TW" b="1" dirty="0" smtClean="0"/>
              <a:t>Sign Bilingualism and</a:t>
            </a:r>
            <a:br>
              <a:rPr lang="en-US" altLang="zh-TW" b="1" dirty="0" smtClean="0"/>
            </a:br>
            <a:r>
              <a:rPr lang="en-US" altLang="zh-TW" b="1" dirty="0" smtClean="0"/>
              <a:t>Co-enrolment in Deaf Education </a:t>
            </a:r>
            <a:br>
              <a:rPr lang="en-US" altLang="zh-TW" b="1" dirty="0" smtClean="0"/>
            </a:br>
            <a:r>
              <a:rPr lang="en-US" altLang="zh-TW" b="1" dirty="0" err="1" smtClean="0"/>
              <a:t>Programme</a:t>
            </a:r>
            <a:r>
              <a:rPr lang="en-US" altLang="zh-TW" b="1" dirty="0" smtClean="0"/>
              <a:t> (2006-2013)</a:t>
            </a:r>
            <a:endParaRPr lang="zh-TW" altLang="en-US" dirty="0"/>
          </a:p>
        </p:txBody>
      </p:sp>
      <p:sp>
        <p:nvSpPr>
          <p:cNvPr id="2" name="Content Placeholder 1"/>
          <p:cNvSpPr>
            <a:spLocks noGrp="1"/>
          </p:cNvSpPr>
          <p:nvPr>
            <p:ph idx="1"/>
          </p:nvPr>
        </p:nvSpPr>
        <p:spPr/>
        <p:txBody>
          <a:bodyPr>
            <a:normAutofit/>
          </a:bodyPr>
          <a:lstStyle/>
          <a:p>
            <a:r>
              <a:rPr lang="en-US" altLang="zh-TW" sz="2400" dirty="0" smtClean="0"/>
              <a:t>15 d/</a:t>
            </a:r>
            <a:r>
              <a:rPr lang="en-US" altLang="zh-TW" sz="2400" dirty="0" err="1" smtClean="0"/>
              <a:t>hh</a:t>
            </a:r>
            <a:r>
              <a:rPr lang="en-US" altLang="zh-TW" sz="2400" dirty="0" smtClean="0"/>
              <a:t> kindergarten and primary school children who are now studying in the sign bilingual co-enrolment </a:t>
            </a:r>
            <a:r>
              <a:rPr lang="en-US" altLang="zh-TW" sz="2400" dirty="0" err="1" smtClean="0"/>
              <a:t>programme</a:t>
            </a:r>
            <a:r>
              <a:rPr lang="en-US" altLang="zh-TW" sz="2400" dirty="0" smtClean="0"/>
              <a:t> in a mainstream setting. </a:t>
            </a:r>
          </a:p>
          <a:p>
            <a:r>
              <a:rPr lang="en-US" altLang="zh-TW" sz="2400" dirty="0" smtClean="0">
                <a:solidFill>
                  <a:srgbClr val="FF0000"/>
                </a:solidFill>
              </a:rPr>
              <a:t>Sign bilingual</a:t>
            </a:r>
            <a:r>
              <a:rPr lang="en-US" altLang="zh-TW" sz="2400" dirty="0" smtClean="0"/>
              <a:t>: emphasizes the use of spoken language and natural Hong Kong Sign Language in classes</a:t>
            </a:r>
          </a:p>
          <a:p>
            <a:r>
              <a:rPr lang="en-US" altLang="zh-TW" sz="2400" dirty="0" smtClean="0">
                <a:solidFill>
                  <a:srgbClr val="FF0000"/>
                </a:solidFill>
              </a:rPr>
              <a:t>Co-enrolment</a:t>
            </a:r>
            <a:r>
              <a:rPr lang="en-US" altLang="zh-TW" sz="2400" dirty="0" smtClean="0"/>
              <a:t>: d/</a:t>
            </a:r>
            <a:r>
              <a:rPr lang="en-US" altLang="zh-TW" sz="2400" dirty="0" err="1" smtClean="0"/>
              <a:t>hh</a:t>
            </a:r>
            <a:r>
              <a:rPr lang="en-US" altLang="zh-TW" sz="2400" dirty="0" smtClean="0"/>
              <a:t> and hearing children study in the same class (6 d/</a:t>
            </a:r>
            <a:r>
              <a:rPr lang="en-US" altLang="zh-TW" sz="2400" dirty="0" err="1" smtClean="0"/>
              <a:t>hh</a:t>
            </a:r>
            <a:r>
              <a:rPr lang="en-US" altLang="zh-TW" sz="2400" dirty="0" smtClean="0"/>
              <a:t> + 15 – 25 hearing classmates)</a:t>
            </a:r>
            <a:endParaRPr lang="zh-TW" altLang="en-US" sz="2400" dirty="0"/>
          </a:p>
        </p:txBody>
      </p:sp>
      <p:sp>
        <p:nvSpPr>
          <p:cNvPr id="3" name="Slide Number Placeholder 2"/>
          <p:cNvSpPr>
            <a:spLocks noGrp="1"/>
          </p:cNvSpPr>
          <p:nvPr>
            <p:ph type="sldNum" sz="quarter" idx="12"/>
          </p:nvPr>
        </p:nvSpPr>
        <p:spPr/>
        <p:txBody>
          <a:bodyPr/>
          <a:lstStyle/>
          <a:p>
            <a:fld id="{26CFF094-8B55-4021-9F24-89C5C37C37A5}" type="slidenum">
              <a:rPr lang="en-US" smtClean="0"/>
              <a:pPr/>
              <a:t>28</a:t>
            </a:fld>
            <a:endParaRPr lang="en-US"/>
          </a:p>
        </p:txBody>
      </p:sp>
      <p:sp>
        <p:nvSpPr>
          <p:cNvPr id="4" name="Title 3"/>
          <p:cNvSpPr>
            <a:spLocks noGrp="1"/>
          </p:cNvSpPr>
          <p:nvPr>
            <p:ph type="title"/>
          </p:nvPr>
        </p:nvSpPr>
        <p:spPr/>
        <p:txBody>
          <a:bodyPr/>
          <a:lstStyle/>
          <a:p>
            <a:r>
              <a:rPr lang="en-US" altLang="zh-TW" dirty="0" smtClean="0">
                <a:solidFill>
                  <a:srgbClr val="000099"/>
                </a:solidFill>
              </a:rPr>
              <a:t>Methodology – d/</a:t>
            </a:r>
            <a:r>
              <a:rPr lang="en-US" altLang="zh-TW" dirty="0" err="1" smtClean="0">
                <a:solidFill>
                  <a:srgbClr val="000099"/>
                </a:solidFill>
              </a:rPr>
              <a:t>hh</a:t>
            </a:r>
            <a:r>
              <a:rPr lang="en-US" altLang="zh-TW" dirty="0" smtClean="0">
                <a:solidFill>
                  <a:srgbClr val="000099"/>
                </a:solidFill>
              </a:rPr>
              <a:t> children</a:t>
            </a:r>
            <a:endParaRPr lang="zh-TW" altLang="en-US" dirty="0">
              <a:solidFill>
                <a:srgbClr val="000099"/>
              </a:solidFill>
            </a:endParaRPr>
          </a:p>
        </p:txBody>
      </p:sp>
      <p:pic>
        <p:nvPicPr>
          <p:cNvPr id="5" name="Picture 6" descr="jc-slco_Logo"/>
          <p:cNvPicPr>
            <a:picLocks noChangeAspect="1" noChangeArrowheads="1"/>
          </p:cNvPicPr>
          <p:nvPr/>
        </p:nvPicPr>
        <p:blipFill>
          <a:blip r:embed="rId3" cstate="print"/>
          <a:stretch>
            <a:fillRect/>
          </a:stretch>
        </p:blipFill>
        <p:spPr>
          <a:xfrm>
            <a:off x="7391400" y="5029200"/>
            <a:ext cx="1225284" cy="1200150"/>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Content Placeholder 2"/>
          <p:cNvSpPr>
            <a:spLocks noGrp="1"/>
          </p:cNvSpPr>
          <p:nvPr>
            <p:ph idx="1"/>
          </p:nvPr>
        </p:nvSpPr>
        <p:spPr>
          <a:xfrm>
            <a:off x="533400" y="838200"/>
            <a:ext cx="8229600" cy="762000"/>
          </a:xfrm>
        </p:spPr>
        <p:txBody>
          <a:bodyPr/>
          <a:lstStyle/>
          <a:p>
            <a:r>
              <a:rPr lang="en-US" altLang="zh-TW" dirty="0" smtClean="0"/>
              <a:t>Time point: Nov 2008</a:t>
            </a:r>
          </a:p>
        </p:txBody>
      </p:sp>
      <p:sp>
        <p:nvSpPr>
          <p:cNvPr id="4" name="Slide Number Placeholder 3"/>
          <p:cNvSpPr>
            <a:spLocks noGrp="1"/>
          </p:cNvSpPr>
          <p:nvPr>
            <p:ph type="sldNum" sz="quarter" idx="12"/>
          </p:nvPr>
        </p:nvSpPr>
        <p:spPr/>
        <p:txBody>
          <a:bodyPr/>
          <a:lstStyle/>
          <a:p>
            <a:fld id="{0FDF94D0-1693-4C31-9783-AAAC4138F367}" type="slidenum">
              <a:rPr lang="en-US" altLang="zh-TW"/>
              <a:pPr/>
              <a:t>29</a:t>
            </a:fld>
            <a:endParaRPr lang="en-US" altLang="zh-TW"/>
          </a:p>
        </p:txBody>
      </p:sp>
      <p:sp>
        <p:nvSpPr>
          <p:cNvPr id="7" name="Title 3"/>
          <p:cNvSpPr>
            <a:spLocks noGrp="1"/>
          </p:cNvSpPr>
          <p:nvPr>
            <p:ph type="title"/>
          </p:nvPr>
        </p:nvSpPr>
        <p:spPr>
          <a:xfrm>
            <a:off x="457200" y="0"/>
            <a:ext cx="8229600" cy="1143000"/>
          </a:xfrm>
        </p:spPr>
        <p:txBody>
          <a:bodyPr/>
          <a:lstStyle/>
          <a:p>
            <a:r>
              <a:rPr lang="en-US" altLang="zh-TW" dirty="0" smtClean="0">
                <a:solidFill>
                  <a:srgbClr val="000099"/>
                </a:solidFill>
              </a:rPr>
              <a:t>Methodology – d/</a:t>
            </a:r>
            <a:r>
              <a:rPr lang="en-US" altLang="zh-TW" dirty="0" err="1" smtClean="0">
                <a:solidFill>
                  <a:srgbClr val="000099"/>
                </a:solidFill>
              </a:rPr>
              <a:t>hh</a:t>
            </a:r>
            <a:r>
              <a:rPr lang="en-US" altLang="zh-TW" dirty="0" smtClean="0">
                <a:solidFill>
                  <a:srgbClr val="000099"/>
                </a:solidFill>
              </a:rPr>
              <a:t> children</a:t>
            </a:r>
            <a:endParaRPr lang="zh-TW" altLang="en-US" dirty="0">
              <a:solidFill>
                <a:srgbClr val="000099"/>
              </a:solidFill>
            </a:endParaRPr>
          </a:p>
        </p:txBody>
      </p:sp>
      <p:graphicFrame>
        <p:nvGraphicFramePr>
          <p:cNvPr id="6" name="Table 5"/>
          <p:cNvGraphicFramePr>
            <a:graphicFrameLocks noGrp="1"/>
          </p:cNvGraphicFramePr>
          <p:nvPr/>
        </p:nvGraphicFramePr>
        <p:xfrm>
          <a:off x="685800" y="1397000"/>
          <a:ext cx="8001000" cy="5275580"/>
        </p:xfrm>
        <a:graphic>
          <a:graphicData uri="http://schemas.openxmlformats.org/drawingml/2006/table">
            <a:tbl>
              <a:tblPr firstRow="1" bandRow="1">
                <a:tableStyleId>{5C22544A-7EE6-4342-B048-85BDC9FD1C3A}</a:tableStyleId>
              </a:tblPr>
              <a:tblGrid>
                <a:gridCol w="1143000"/>
                <a:gridCol w="1447800"/>
                <a:gridCol w="2057400"/>
                <a:gridCol w="914400"/>
                <a:gridCol w="1219200"/>
                <a:gridCol w="1219200"/>
              </a:tblGrid>
              <a:tr h="1174750">
                <a:tc>
                  <a:txBody>
                    <a:bodyPr/>
                    <a:lstStyle/>
                    <a:p>
                      <a:r>
                        <a:rPr lang="en-US" dirty="0" smtClean="0"/>
                        <a:t>School grade</a:t>
                      </a:r>
                      <a:endParaRPr lang="en-US" dirty="0"/>
                    </a:p>
                  </a:txBody>
                  <a:tcPr/>
                </a:tc>
                <a:tc>
                  <a:txBody>
                    <a:bodyPr/>
                    <a:lstStyle/>
                    <a:p>
                      <a:r>
                        <a:rPr lang="en-US" dirty="0" smtClean="0"/>
                        <a:t>Age range</a:t>
                      </a:r>
                      <a:endParaRPr lang="en-US" dirty="0"/>
                    </a:p>
                  </a:txBody>
                  <a:tcPr/>
                </a:tc>
                <a:tc gridSpan="2">
                  <a:txBody>
                    <a:bodyPr/>
                    <a:lstStyle/>
                    <a:p>
                      <a:r>
                        <a:rPr lang="en-US" dirty="0" smtClean="0"/>
                        <a:t>Hearing</a:t>
                      </a:r>
                      <a:r>
                        <a:rPr lang="en-US" baseline="0" dirty="0" smtClean="0"/>
                        <a:t> loss &amp; hearing devices (no. of children)</a:t>
                      </a:r>
                      <a:endParaRPr lang="en-US" dirty="0"/>
                    </a:p>
                  </a:txBody>
                  <a:tcPr/>
                </a:tc>
                <a:tc hMerge="1">
                  <a:txBody>
                    <a:bodyPr/>
                    <a:lstStyle/>
                    <a:p>
                      <a:endParaRPr lang="en-US"/>
                    </a:p>
                  </a:txBody>
                  <a:tcPr/>
                </a:tc>
                <a:tc>
                  <a:txBody>
                    <a:bodyPr/>
                    <a:lstStyle/>
                    <a:p>
                      <a:r>
                        <a:rPr lang="en-US" dirty="0" smtClean="0"/>
                        <a:t>Years of HKSL exposure</a:t>
                      </a:r>
                      <a:endParaRPr lang="en-US" dirty="0"/>
                    </a:p>
                  </a:txBody>
                  <a:tcPr/>
                </a:tc>
                <a:tc>
                  <a:txBody>
                    <a:bodyPr/>
                    <a:lstStyle/>
                    <a:p>
                      <a:r>
                        <a:rPr lang="en-US" dirty="0" smtClean="0"/>
                        <a:t>Total no. of children</a:t>
                      </a:r>
                      <a:endParaRPr lang="en-US" dirty="0"/>
                    </a:p>
                  </a:txBody>
                  <a:tcPr/>
                </a:tc>
              </a:tr>
              <a:tr h="391583">
                <a:tc rowSpan="3">
                  <a:txBody>
                    <a:bodyPr/>
                    <a:lstStyle/>
                    <a:p>
                      <a:r>
                        <a:rPr lang="en-US" dirty="0" smtClean="0"/>
                        <a:t>P2</a:t>
                      </a:r>
                      <a:endParaRPr lang="en-US" dirty="0"/>
                    </a:p>
                  </a:txBody>
                  <a:tcPr/>
                </a:tc>
                <a:tc rowSpan="3">
                  <a:txBody>
                    <a:bodyPr/>
                    <a:lstStyle/>
                    <a:p>
                      <a:r>
                        <a:rPr lang="en-US" dirty="0" smtClean="0"/>
                        <a:t>7;1-9;11</a:t>
                      </a:r>
                      <a:endParaRPr lang="en-US" dirty="0"/>
                    </a:p>
                  </a:txBody>
                  <a:tcPr/>
                </a:tc>
                <a:tc>
                  <a:txBody>
                    <a:bodyPr/>
                    <a:lstStyle/>
                    <a:p>
                      <a:r>
                        <a:rPr lang="en-US" dirty="0" smtClean="0">
                          <a:solidFill>
                            <a:srgbClr val="FF0000"/>
                          </a:solidFill>
                        </a:rPr>
                        <a:t>Severe-HA</a:t>
                      </a:r>
                      <a:endParaRPr lang="en-US" dirty="0">
                        <a:solidFill>
                          <a:srgbClr val="FF0000"/>
                        </a:solidFill>
                      </a:endParaRPr>
                    </a:p>
                  </a:txBody>
                  <a:tcPr/>
                </a:tc>
                <a:tc>
                  <a:txBody>
                    <a:bodyPr/>
                    <a:lstStyle/>
                    <a:p>
                      <a:r>
                        <a:rPr lang="en-US" dirty="0" smtClean="0"/>
                        <a:t>1</a:t>
                      </a:r>
                      <a:endParaRPr lang="en-US" dirty="0"/>
                    </a:p>
                  </a:txBody>
                  <a:tcPr/>
                </a:tc>
                <a:tc rowSpan="3">
                  <a:txBody>
                    <a:bodyPr/>
                    <a:lstStyle/>
                    <a:p>
                      <a:r>
                        <a:rPr lang="en-US" dirty="0" smtClean="0"/>
                        <a:t>~3</a:t>
                      </a:r>
                      <a:endParaRPr lang="en-US" dirty="0"/>
                    </a:p>
                  </a:txBody>
                  <a:tcPr/>
                </a:tc>
                <a:tc rowSpan="3">
                  <a:txBody>
                    <a:bodyPr/>
                    <a:lstStyle/>
                    <a:p>
                      <a:r>
                        <a:rPr lang="en-US" dirty="0" smtClean="0"/>
                        <a:t>5</a:t>
                      </a:r>
                      <a:endParaRPr lang="en-US" dirty="0"/>
                    </a:p>
                  </a:txBody>
                  <a:tcPr/>
                </a:tc>
              </a:tr>
              <a:tr h="391584">
                <a:tc vMerge="1">
                  <a:txBody>
                    <a:bodyPr/>
                    <a:lstStyle/>
                    <a:p>
                      <a:endParaRPr lang="en-US"/>
                    </a:p>
                  </a:txBody>
                  <a:tcPr/>
                </a:tc>
                <a:tc vMerge="1">
                  <a:txBody>
                    <a:bodyPr/>
                    <a:lstStyle/>
                    <a:p>
                      <a:endParaRPr lang="en-US"/>
                    </a:p>
                  </a:txBody>
                  <a:tcPr/>
                </a:tc>
                <a:tc>
                  <a:txBody>
                    <a:bodyPr/>
                    <a:lstStyle/>
                    <a:p>
                      <a:r>
                        <a:rPr lang="en-US" dirty="0" smtClean="0">
                          <a:solidFill>
                            <a:srgbClr val="FF0000"/>
                          </a:solidFill>
                        </a:rPr>
                        <a:t>Severe-CI</a:t>
                      </a:r>
                      <a:endParaRPr lang="en-US" dirty="0">
                        <a:solidFill>
                          <a:srgbClr val="FF0000"/>
                        </a:solidFill>
                      </a:endParaRPr>
                    </a:p>
                  </a:txBody>
                  <a:tcPr/>
                </a:tc>
                <a:tc>
                  <a:txBody>
                    <a:bodyPr/>
                    <a:lstStyle/>
                    <a:p>
                      <a:r>
                        <a:rPr lang="en-US" dirty="0" smtClean="0"/>
                        <a:t>1</a:t>
                      </a:r>
                      <a:endParaRPr lang="en-US" dirty="0"/>
                    </a:p>
                  </a:txBody>
                  <a:tcPr/>
                </a:tc>
                <a:tc vMerge="1">
                  <a:txBody>
                    <a:bodyPr/>
                    <a:lstStyle/>
                    <a:p>
                      <a:endParaRPr lang="en-US"/>
                    </a:p>
                  </a:txBody>
                  <a:tcPr/>
                </a:tc>
                <a:tc vMerge="1">
                  <a:txBody>
                    <a:bodyPr/>
                    <a:lstStyle/>
                    <a:p>
                      <a:endParaRPr lang="en-US"/>
                    </a:p>
                  </a:txBody>
                  <a:tcPr/>
                </a:tc>
              </a:tr>
              <a:tr h="391583">
                <a:tc vMerge="1">
                  <a:txBody>
                    <a:bodyPr/>
                    <a:lstStyle/>
                    <a:p>
                      <a:endParaRPr lang="en-US"/>
                    </a:p>
                  </a:txBody>
                  <a:tcPr/>
                </a:tc>
                <a:tc vMerge="1">
                  <a:txBody>
                    <a:bodyPr/>
                    <a:lstStyle/>
                    <a:p>
                      <a:endParaRPr lang="en-US"/>
                    </a:p>
                  </a:txBody>
                  <a:tcPr/>
                </a:tc>
                <a:tc>
                  <a:txBody>
                    <a:bodyPr/>
                    <a:lstStyle/>
                    <a:p>
                      <a:r>
                        <a:rPr lang="en-US" dirty="0" smtClean="0">
                          <a:solidFill>
                            <a:srgbClr val="FF0000"/>
                          </a:solidFill>
                        </a:rPr>
                        <a:t>Profound-CI</a:t>
                      </a:r>
                      <a:endParaRPr lang="en-US" dirty="0">
                        <a:solidFill>
                          <a:srgbClr val="FF0000"/>
                        </a:solidFill>
                      </a:endParaRPr>
                    </a:p>
                  </a:txBody>
                  <a:tcPr/>
                </a:tc>
                <a:tc>
                  <a:txBody>
                    <a:bodyPr/>
                    <a:lstStyle/>
                    <a:p>
                      <a:r>
                        <a:rPr lang="en-US" dirty="0" smtClean="0"/>
                        <a:t>3</a:t>
                      </a:r>
                      <a:endParaRPr lang="en-US" dirty="0"/>
                    </a:p>
                  </a:txBody>
                  <a:tcPr/>
                </a:tc>
                <a:tc vMerge="1">
                  <a:txBody>
                    <a:bodyPr/>
                    <a:lstStyle/>
                    <a:p>
                      <a:endParaRPr lang="en-US"/>
                    </a:p>
                  </a:txBody>
                  <a:tcPr/>
                </a:tc>
                <a:tc vMerge="1">
                  <a:txBody>
                    <a:bodyPr/>
                    <a:lstStyle/>
                    <a:p>
                      <a:endParaRPr lang="en-US"/>
                    </a:p>
                  </a:txBody>
                  <a:tcPr/>
                </a:tc>
              </a:tr>
              <a:tr h="293688">
                <a:tc rowSpan="4">
                  <a:txBody>
                    <a:bodyPr/>
                    <a:lstStyle/>
                    <a:p>
                      <a:r>
                        <a:rPr lang="en-US" dirty="0" smtClean="0"/>
                        <a:t>P1</a:t>
                      </a:r>
                      <a:endParaRPr lang="en-US" dirty="0"/>
                    </a:p>
                  </a:txBody>
                  <a:tcPr/>
                </a:tc>
                <a:tc rowSpan="4">
                  <a:txBody>
                    <a:bodyPr/>
                    <a:lstStyle/>
                    <a:p>
                      <a:r>
                        <a:rPr lang="en-US" dirty="0" smtClean="0"/>
                        <a:t>6;3-8;4</a:t>
                      </a:r>
                      <a:endParaRPr lang="en-US" dirty="0"/>
                    </a:p>
                  </a:txBody>
                  <a:tcPr/>
                </a:tc>
                <a:tc>
                  <a:txBody>
                    <a:bodyPr/>
                    <a:lstStyle/>
                    <a:p>
                      <a:r>
                        <a:rPr lang="en-US" dirty="0" smtClean="0"/>
                        <a:t>MS-HA</a:t>
                      </a:r>
                      <a:endParaRPr lang="en-US" dirty="0"/>
                    </a:p>
                  </a:txBody>
                  <a:tcPr/>
                </a:tc>
                <a:tc>
                  <a:txBody>
                    <a:bodyPr/>
                    <a:lstStyle/>
                    <a:p>
                      <a:r>
                        <a:rPr lang="en-US" dirty="0" smtClean="0"/>
                        <a:t>1</a:t>
                      </a:r>
                      <a:endParaRPr lang="en-US" dirty="0"/>
                    </a:p>
                  </a:txBody>
                  <a:tcPr/>
                </a:tc>
                <a:tc rowSpan="4">
                  <a:txBody>
                    <a:bodyPr/>
                    <a:lstStyle/>
                    <a:p>
                      <a:r>
                        <a:rPr lang="en-US" dirty="0" smtClean="0"/>
                        <a:t>~2</a:t>
                      </a:r>
                      <a:endParaRPr lang="en-US" dirty="0"/>
                    </a:p>
                  </a:txBody>
                  <a:tcPr/>
                </a:tc>
                <a:tc rowSpan="4">
                  <a:txBody>
                    <a:bodyPr/>
                    <a:lstStyle/>
                    <a:p>
                      <a:r>
                        <a:rPr lang="en-US" dirty="0" smtClean="0"/>
                        <a:t>5</a:t>
                      </a:r>
                      <a:endParaRPr lang="en-US" dirty="0"/>
                    </a:p>
                  </a:txBody>
                  <a:tcPr/>
                </a:tc>
              </a:tr>
              <a:tr h="293688">
                <a:tc vMerge="1">
                  <a:txBody>
                    <a:bodyPr/>
                    <a:lstStyle/>
                    <a:p>
                      <a:endParaRPr lang="en-US"/>
                    </a:p>
                  </a:txBody>
                  <a:tcPr/>
                </a:tc>
                <a:tc vMerge="1">
                  <a:txBody>
                    <a:bodyPr/>
                    <a:lstStyle/>
                    <a:p>
                      <a:endParaRPr lang="en-US"/>
                    </a:p>
                  </a:txBody>
                  <a:tcPr/>
                </a:tc>
                <a:tc>
                  <a:txBody>
                    <a:bodyPr/>
                    <a:lstStyle/>
                    <a:p>
                      <a:r>
                        <a:rPr lang="en-US" dirty="0" smtClean="0">
                          <a:solidFill>
                            <a:srgbClr val="FF0000"/>
                          </a:solidFill>
                        </a:rPr>
                        <a:t>Severe-HA</a:t>
                      </a:r>
                      <a:endParaRPr lang="en-US" dirty="0">
                        <a:solidFill>
                          <a:srgbClr val="FF0000"/>
                        </a:solidFill>
                      </a:endParaRPr>
                    </a:p>
                  </a:txBody>
                  <a:tcPr/>
                </a:tc>
                <a:tc>
                  <a:txBody>
                    <a:bodyPr/>
                    <a:lstStyle/>
                    <a:p>
                      <a:r>
                        <a:rPr lang="en-US" dirty="0" smtClean="0"/>
                        <a:t>1</a:t>
                      </a:r>
                      <a:endParaRPr lang="en-US" dirty="0"/>
                    </a:p>
                  </a:txBody>
                  <a:tcPr/>
                </a:tc>
                <a:tc vMerge="1">
                  <a:txBody>
                    <a:bodyPr/>
                    <a:lstStyle/>
                    <a:p>
                      <a:endParaRPr lang="en-US"/>
                    </a:p>
                  </a:txBody>
                  <a:tcPr/>
                </a:tc>
                <a:tc vMerge="1">
                  <a:txBody>
                    <a:bodyPr/>
                    <a:lstStyle/>
                    <a:p>
                      <a:endParaRPr lang="en-US"/>
                    </a:p>
                  </a:txBody>
                  <a:tcPr/>
                </a:tc>
              </a:tr>
              <a:tr h="293688">
                <a:tc vMerge="1">
                  <a:txBody>
                    <a:bodyPr/>
                    <a:lstStyle/>
                    <a:p>
                      <a:endParaRPr lang="en-US"/>
                    </a:p>
                  </a:txBody>
                  <a:tcPr/>
                </a:tc>
                <a:tc vMerge="1">
                  <a:txBody>
                    <a:bodyPr/>
                    <a:lstStyle/>
                    <a:p>
                      <a:endParaRPr lang="en-US"/>
                    </a:p>
                  </a:txBody>
                  <a:tcPr/>
                </a:tc>
                <a:tc>
                  <a:txBody>
                    <a:bodyPr/>
                    <a:lstStyle/>
                    <a:p>
                      <a:r>
                        <a:rPr lang="en-US" dirty="0" smtClean="0">
                          <a:solidFill>
                            <a:srgbClr val="FF0000"/>
                          </a:solidFill>
                        </a:rPr>
                        <a:t>Profound-HA</a:t>
                      </a:r>
                      <a:endParaRPr lang="en-US" dirty="0">
                        <a:solidFill>
                          <a:srgbClr val="FF0000"/>
                        </a:solidFill>
                      </a:endParaRPr>
                    </a:p>
                  </a:txBody>
                  <a:tcPr/>
                </a:tc>
                <a:tc>
                  <a:txBody>
                    <a:bodyPr/>
                    <a:lstStyle/>
                    <a:p>
                      <a:r>
                        <a:rPr lang="en-US" dirty="0" smtClean="0"/>
                        <a:t>2</a:t>
                      </a:r>
                      <a:endParaRPr lang="en-US" dirty="0"/>
                    </a:p>
                  </a:txBody>
                  <a:tcPr/>
                </a:tc>
                <a:tc vMerge="1">
                  <a:txBody>
                    <a:bodyPr/>
                    <a:lstStyle/>
                    <a:p>
                      <a:endParaRPr lang="en-US"/>
                    </a:p>
                  </a:txBody>
                  <a:tcPr/>
                </a:tc>
                <a:tc vMerge="1">
                  <a:txBody>
                    <a:bodyPr/>
                    <a:lstStyle/>
                    <a:p>
                      <a:endParaRPr lang="en-US"/>
                    </a:p>
                  </a:txBody>
                  <a:tcPr/>
                </a:tc>
              </a:tr>
              <a:tr h="293688">
                <a:tc vMerge="1">
                  <a:txBody>
                    <a:bodyPr/>
                    <a:lstStyle/>
                    <a:p>
                      <a:endParaRPr lang="en-US"/>
                    </a:p>
                  </a:txBody>
                  <a:tcPr/>
                </a:tc>
                <a:tc vMerge="1">
                  <a:txBody>
                    <a:bodyPr/>
                    <a:lstStyle/>
                    <a:p>
                      <a:endParaRPr lang="en-US"/>
                    </a:p>
                  </a:txBody>
                  <a:tcPr/>
                </a:tc>
                <a:tc>
                  <a:txBody>
                    <a:bodyPr/>
                    <a:lstStyle/>
                    <a:p>
                      <a:r>
                        <a:rPr lang="en-US" dirty="0" smtClean="0">
                          <a:solidFill>
                            <a:srgbClr val="FF0000"/>
                          </a:solidFill>
                        </a:rPr>
                        <a:t>Profound-CI</a:t>
                      </a:r>
                      <a:endParaRPr lang="en-US" dirty="0">
                        <a:solidFill>
                          <a:srgbClr val="FF0000"/>
                        </a:solidFill>
                      </a:endParaRPr>
                    </a:p>
                  </a:txBody>
                  <a:tcPr/>
                </a:tc>
                <a:tc>
                  <a:txBody>
                    <a:bodyPr/>
                    <a:lstStyle/>
                    <a:p>
                      <a:r>
                        <a:rPr lang="en-US" dirty="0" smtClean="0"/>
                        <a:t>1</a:t>
                      </a:r>
                      <a:endParaRPr lang="en-US" dirty="0"/>
                    </a:p>
                  </a:txBody>
                  <a:tcPr/>
                </a:tc>
                <a:tc vMerge="1">
                  <a:txBody>
                    <a:bodyPr/>
                    <a:lstStyle/>
                    <a:p>
                      <a:endParaRPr lang="en-US"/>
                    </a:p>
                  </a:txBody>
                  <a:tcPr/>
                </a:tc>
                <a:tc vMerge="1">
                  <a:txBody>
                    <a:bodyPr/>
                    <a:lstStyle/>
                    <a:p>
                      <a:endParaRPr lang="en-US"/>
                    </a:p>
                  </a:txBody>
                  <a:tcPr/>
                </a:tc>
              </a:tr>
              <a:tr h="293688">
                <a:tc rowSpan="4">
                  <a:txBody>
                    <a:bodyPr/>
                    <a:lstStyle/>
                    <a:p>
                      <a:r>
                        <a:rPr lang="en-US" dirty="0" smtClean="0"/>
                        <a:t>K3</a:t>
                      </a:r>
                      <a:endParaRPr lang="en-US" dirty="0"/>
                    </a:p>
                  </a:txBody>
                  <a:tcPr/>
                </a:tc>
                <a:tc rowSpan="4">
                  <a:txBody>
                    <a:bodyPr/>
                    <a:lstStyle/>
                    <a:p>
                      <a:r>
                        <a:rPr lang="en-US" dirty="0" smtClean="0"/>
                        <a:t>5;5-7;1</a:t>
                      </a:r>
                      <a:endParaRPr lang="en-US" dirty="0"/>
                    </a:p>
                  </a:txBody>
                  <a:tcPr/>
                </a:tc>
                <a:tc>
                  <a:txBody>
                    <a:bodyPr/>
                    <a:lstStyle/>
                    <a:p>
                      <a:r>
                        <a:rPr lang="en-US" dirty="0" smtClean="0"/>
                        <a:t>Mild-HA</a:t>
                      </a:r>
                      <a:endParaRPr lang="en-US" dirty="0"/>
                    </a:p>
                  </a:txBody>
                  <a:tcPr/>
                </a:tc>
                <a:tc>
                  <a:txBody>
                    <a:bodyPr/>
                    <a:lstStyle/>
                    <a:p>
                      <a:r>
                        <a:rPr lang="en-US" dirty="0" smtClean="0"/>
                        <a:t>1</a:t>
                      </a:r>
                      <a:endParaRPr lang="en-US" dirty="0"/>
                    </a:p>
                  </a:txBody>
                  <a:tcPr/>
                </a:tc>
                <a:tc rowSpan="4">
                  <a:txBody>
                    <a:bodyPr/>
                    <a:lstStyle/>
                    <a:p>
                      <a:r>
                        <a:rPr lang="en-US" dirty="0" smtClean="0"/>
                        <a:t>~1.5</a:t>
                      </a:r>
                      <a:endParaRPr lang="en-US" dirty="0"/>
                    </a:p>
                  </a:txBody>
                  <a:tcPr/>
                </a:tc>
                <a:tc rowSpan="4">
                  <a:txBody>
                    <a:bodyPr/>
                    <a:lstStyle/>
                    <a:p>
                      <a:r>
                        <a:rPr lang="en-US" dirty="0" smtClean="0"/>
                        <a:t>5</a:t>
                      </a:r>
                      <a:endParaRPr lang="en-US" dirty="0"/>
                    </a:p>
                  </a:txBody>
                  <a:tcPr/>
                </a:tc>
              </a:tr>
              <a:tr h="293688">
                <a:tc vMerge="1">
                  <a:txBody>
                    <a:bodyPr/>
                    <a:lstStyle/>
                    <a:p>
                      <a:endParaRPr lang="en-US"/>
                    </a:p>
                  </a:txBody>
                  <a:tcPr/>
                </a:tc>
                <a:tc vMerge="1">
                  <a:txBody>
                    <a:bodyPr/>
                    <a:lstStyle/>
                    <a:p>
                      <a:endParaRPr lang="en-US"/>
                    </a:p>
                  </a:txBody>
                  <a:tcPr/>
                </a:tc>
                <a:tc>
                  <a:txBody>
                    <a:bodyPr/>
                    <a:lstStyle/>
                    <a:p>
                      <a:r>
                        <a:rPr lang="en-US" dirty="0" smtClean="0"/>
                        <a:t>MS-HA</a:t>
                      </a:r>
                      <a:endParaRPr lang="en-US" dirty="0"/>
                    </a:p>
                  </a:txBody>
                  <a:tcPr/>
                </a:tc>
                <a:tc>
                  <a:txBody>
                    <a:bodyPr/>
                    <a:lstStyle/>
                    <a:p>
                      <a:r>
                        <a:rPr lang="en-US" dirty="0" smtClean="0"/>
                        <a:t>1</a:t>
                      </a:r>
                      <a:endParaRPr lang="en-US" dirty="0"/>
                    </a:p>
                  </a:txBody>
                  <a:tcPr/>
                </a:tc>
                <a:tc vMerge="1">
                  <a:txBody>
                    <a:bodyPr/>
                    <a:lstStyle/>
                    <a:p>
                      <a:endParaRPr lang="en-US"/>
                    </a:p>
                  </a:txBody>
                  <a:tcPr/>
                </a:tc>
                <a:tc vMerge="1">
                  <a:txBody>
                    <a:bodyPr/>
                    <a:lstStyle/>
                    <a:p>
                      <a:endParaRPr lang="en-US"/>
                    </a:p>
                  </a:txBody>
                  <a:tcPr/>
                </a:tc>
              </a:tr>
              <a:tr h="293688">
                <a:tc vMerge="1">
                  <a:txBody>
                    <a:bodyPr/>
                    <a:lstStyle/>
                    <a:p>
                      <a:endParaRPr lang="en-US"/>
                    </a:p>
                  </a:txBody>
                  <a:tcPr/>
                </a:tc>
                <a:tc vMerge="1">
                  <a:txBody>
                    <a:bodyPr/>
                    <a:lstStyle/>
                    <a:p>
                      <a:endParaRPr lang="en-US"/>
                    </a:p>
                  </a:txBody>
                  <a:tcPr/>
                </a:tc>
                <a:tc>
                  <a:txBody>
                    <a:bodyPr/>
                    <a:lstStyle/>
                    <a:p>
                      <a:r>
                        <a:rPr lang="en-US" dirty="0" smtClean="0">
                          <a:solidFill>
                            <a:srgbClr val="FF0000"/>
                          </a:solidFill>
                        </a:rPr>
                        <a:t>Severe-HA</a:t>
                      </a:r>
                      <a:endParaRPr lang="en-US" dirty="0">
                        <a:solidFill>
                          <a:srgbClr val="FF0000"/>
                        </a:solidFill>
                      </a:endParaRPr>
                    </a:p>
                  </a:txBody>
                  <a:tcPr/>
                </a:tc>
                <a:tc>
                  <a:txBody>
                    <a:bodyPr/>
                    <a:lstStyle/>
                    <a:p>
                      <a:r>
                        <a:rPr lang="en-US" dirty="0" smtClean="0"/>
                        <a:t>1</a:t>
                      </a:r>
                      <a:endParaRPr lang="en-US" dirty="0"/>
                    </a:p>
                  </a:txBody>
                  <a:tcPr/>
                </a:tc>
                <a:tc vMerge="1">
                  <a:txBody>
                    <a:bodyPr/>
                    <a:lstStyle/>
                    <a:p>
                      <a:endParaRPr lang="en-US"/>
                    </a:p>
                  </a:txBody>
                  <a:tcPr/>
                </a:tc>
                <a:tc vMerge="1">
                  <a:txBody>
                    <a:bodyPr/>
                    <a:lstStyle/>
                    <a:p>
                      <a:endParaRPr lang="en-US"/>
                    </a:p>
                  </a:txBody>
                  <a:tcPr/>
                </a:tc>
              </a:tr>
              <a:tr h="293688">
                <a:tc vMerge="1">
                  <a:txBody>
                    <a:bodyPr/>
                    <a:lstStyle/>
                    <a:p>
                      <a:endParaRPr lang="en-US"/>
                    </a:p>
                  </a:txBody>
                  <a:tcPr/>
                </a:tc>
                <a:tc vMerge="1">
                  <a:txBody>
                    <a:bodyPr/>
                    <a:lstStyle/>
                    <a:p>
                      <a:endParaRPr lang="en-US"/>
                    </a:p>
                  </a:txBody>
                  <a:tcPr/>
                </a:tc>
                <a:tc>
                  <a:txBody>
                    <a:bodyPr/>
                    <a:lstStyle/>
                    <a:p>
                      <a:r>
                        <a:rPr lang="en-US" dirty="0" smtClean="0">
                          <a:solidFill>
                            <a:srgbClr val="FF0000"/>
                          </a:solidFill>
                        </a:rPr>
                        <a:t>Profound-CI</a:t>
                      </a:r>
                      <a:endParaRPr lang="en-US" dirty="0">
                        <a:solidFill>
                          <a:srgbClr val="FF0000"/>
                        </a:solidFill>
                      </a:endParaRPr>
                    </a:p>
                  </a:txBody>
                  <a:tcPr/>
                </a:tc>
                <a:tc>
                  <a:txBody>
                    <a:bodyPr/>
                    <a:lstStyle/>
                    <a:p>
                      <a:r>
                        <a:rPr lang="en-US" dirty="0" smtClean="0"/>
                        <a:t>2</a:t>
                      </a:r>
                      <a:endParaRPr lang="en-US" dirty="0"/>
                    </a:p>
                  </a:txBody>
                  <a:tcPr/>
                </a:tc>
                <a:tc vMerge="1">
                  <a:txBody>
                    <a:bodyPr/>
                    <a:lstStyle/>
                    <a:p>
                      <a:endParaRPr lang="en-US"/>
                    </a:p>
                  </a:txBody>
                  <a:tcPr/>
                </a:tc>
                <a:tc vMerge="1">
                  <a:txBody>
                    <a:bodyPr/>
                    <a:lstStyle/>
                    <a:p>
                      <a:endParaRPr lang="en-US"/>
                    </a:p>
                  </a:txBody>
                  <a:tcPr/>
                </a:tc>
              </a:tr>
            </a:tbl>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p:cNvSpPr>
            <a:spLocks noGrp="1" noChangeArrowheads="1"/>
          </p:cNvSpPr>
          <p:nvPr>
            <p:ph idx="1"/>
          </p:nvPr>
        </p:nvSpPr>
        <p:spPr>
          <a:xfrm>
            <a:off x="468313" y="1989138"/>
            <a:ext cx="8229600" cy="3886200"/>
          </a:xfrm>
        </p:spPr>
        <p:txBody>
          <a:bodyPr/>
          <a:lstStyle/>
          <a:p>
            <a:pPr eaLnBrk="1" hangingPunct="1"/>
            <a:endParaRPr lang="zh-TW" altLang="en-US" dirty="0" smtClean="0"/>
          </a:p>
          <a:p>
            <a:pPr eaLnBrk="1" hangingPunct="1">
              <a:buFontTx/>
              <a:buNone/>
            </a:pPr>
            <a:endParaRPr lang="zh-TW" altLang="en-US" dirty="0" smtClean="0"/>
          </a:p>
          <a:p>
            <a:pPr eaLnBrk="1" hangingPunct="1"/>
            <a:endParaRPr lang="zh-TW" altLang="en-US" dirty="0" smtClean="0"/>
          </a:p>
        </p:txBody>
      </p:sp>
      <p:sp>
        <p:nvSpPr>
          <p:cNvPr id="14" name="Slide Number Placeholder 13"/>
          <p:cNvSpPr>
            <a:spLocks noGrp="1"/>
          </p:cNvSpPr>
          <p:nvPr>
            <p:ph type="sldNum" sz="quarter" idx="12"/>
          </p:nvPr>
        </p:nvSpPr>
        <p:spPr/>
        <p:txBody>
          <a:bodyPr/>
          <a:lstStyle/>
          <a:p>
            <a:fld id="{26CFF094-8B55-4021-9F24-89C5C37C37A5}" type="slidenum">
              <a:rPr lang="en-US" smtClean="0"/>
              <a:pPr/>
              <a:t>3</a:t>
            </a:fld>
            <a:endParaRPr lang="en-US"/>
          </a:p>
        </p:txBody>
      </p:sp>
      <p:sp>
        <p:nvSpPr>
          <p:cNvPr id="12292" name="Rectangle 4"/>
          <p:cNvSpPr>
            <a:spLocks noChangeArrowheads="1"/>
          </p:cNvSpPr>
          <p:nvPr/>
        </p:nvSpPr>
        <p:spPr bwMode="auto">
          <a:xfrm>
            <a:off x="684213" y="1844675"/>
            <a:ext cx="8229600" cy="4530725"/>
          </a:xfrm>
          <a:prstGeom prst="rect">
            <a:avLst/>
          </a:prstGeom>
          <a:noFill/>
          <a:ln w="9525">
            <a:noFill/>
            <a:miter lim="800000"/>
            <a:headEnd/>
            <a:tailEnd/>
          </a:ln>
        </p:spPr>
        <p:txBody>
          <a:bodyPr/>
          <a:lstStyle/>
          <a:p>
            <a:pPr marL="342900" indent="-342900">
              <a:spcBef>
                <a:spcPct val="20000"/>
              </a:spcBef>
              <a:buFontTx/>
              <a:buChar char="•"/>
            </a:pPr>
            <a:endParaRPr kumimoji="1" lang="zh-TW" altLang="en-US" sz="3200">
              <a:solidFill>
                <a:schemeClr val="accent2"/>
              </a:solidFill>
            </a:endParaRPr>
          </a:p>
        </p:txBody>
      </p:sp>
      <p:sp>
        <p:nvSpPr>
          <p:cNvPr id="12295" name="Text Box 7"/>
          <p:cNvSpPr txBox="1">
            <a:spLocks noChangeArrowheads="1"/>
          </p:cNvSpPr>
          <p:nvPr/>
        </p:nvSpPr>
        <p:spPr bwMode="auto">
          <a:xfrm>
            <a:off x="2916238" y="333375"/>
            <a:ext cx="3311525" cy="519113"/>
          </a:xfrm>
          <a:prstGeom prst="rect">
            <a:avLst/>
          </a:prstGeom>
          <a:noFill/>
          <a:ln w="28575" algn="ctr">
            <a:noFill/>
            <a:miter lim="800000"/>
            <a:headEnd/>
            <a:tailEnd/>
          </a:ln>
        </p:spPr>
        <p:txBody>
          <a:bodyPr>
            <a:spAutoFit/>
          </a:bodyPr>
          <a:lstStyle/>
          <a:p>
            <a:pPr algn="ctr">
              <a:spcBef>
                <a:spcPct val="50000"/>
              </a:spcBef>
            </a:pPr>
            <a:endParaRPr kumimoji="1" lang="zh-TW" altLang="en-US" sz="2800" b="1"/>
          </a:p>
        </p:txBody>
      </p:sp>
      <p:sp>
        <p:nvSpPr>
          <p:cNvPr id="12296" name="Text Box 8"/>
          <p:cNvSpPr txBox="1">
            <a:spLocks noChangeArrowheads="1"/>
          </p:cNvSpPr>
          <p:nvPr/>
        </p:nvSpPr>
        <p:spPr bwMode="auto">
          <a:xfrm>
            <a:off x="2057400" y="801469"/>
            <a:ext cx="4953000" cy="646331"/>
          </a:xfrm>
          <a:prstGeom prst="rect">
            <a:avLst/>
          </a:prstGeom>
          <a:noFill/>
          <a:ln w="28575" algn="ctr">
            <a:noFill/>
            <a:miter lim="800000"/>
            <a:headEnd/>
            <a:tailEnd/>
          </a:ln>
        </p:spPr>
        <p:txBody>
          <a:bodyPr wrap="square">
            <a:spAutoFit/>
          </a:bodyPr>
          <a:lstStyle/>
          <a:p>
            <a:pPr algn="ctr">
              <a:spcBef>
                <a:spcPct val="50000"/>
              </a:spcBef>
            </a:pPr>
            <a:r>
              <a:rPr kumimoji="1" lang="en-US" altLang="zh-TW" sz="3600" b="1" dirty="0">
                <a:solidFill>
                  <a:srgbClr val="000099"/>
                </a:solidFill>
              </a:rPr>
              <a:t>Acknowledgement</a:t>
            </a:r>
          </a:p>
        </p:txBody>
      </p:sp>
      <p:sp>
        <p:nvSpPr>
          <p:cNvPr id="11" name="Rectangle 9"/>
          <p:cNvSpPr txBox="1">
            <a:spLocks noChangeArrowheads="1"/>
          </p:cNvSpPr>
          <p:nvPr/>
        </p:nvSpPr>
        <p:spPr>
          <a:xfrm>
            <a:off x="2286000" y="1828800"/>
            <a:ext cx="6400800" cy="3505200"/>
          </a:xfrm>
          <a:prstGeom prst="rect">
            <a:avLst/>
          </a:prstGeom>
        </p:spPr>
        <p:txBody>
          <a:bodyPr vert="horz" lIns="91440" tIns="45720" rIns="91440" bIns="45720" rtlCol="0">
            <a:noAutofit/>
          </a:bodyPr>
          <a:lstStyle/>
          <a:p>
            <a:pPr marL="261938" marR="0" lvl="0" indent="-261938"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altLang="zh-TW" sz="2800" dirty="0" smtClean="0">
                <a:ea typeface="新細明體" pitchFamily="18" charset="-120"/>
              </a:rPr>
              <a:t>Deaf/hard of hearing children that participated in the study. </a:t>
            </a:r>
          </a:p>
          <a:p>
            <a:pPr marL="261938" marR="0" lvl="0" indent="-261938"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altLang="zh-TW" sz="2800" b="0" i="0" u="none" strike="noStrike" kern="1200" cap="none" spc="0" normalizeH="0" baseline="0" noProof="0" dirty="0" smtClean="0">
                <a:ln>
                  <a:noFill/>
                </a:ln>
                <a:solidFill>
                  <a:schemeClr val="tx1"/>
                </a:solidFill>
                <a:effectLst/>
                <a:uLnTx/>
                <a:uFillTx/>
                <a:latin typeface="+mn-lt"/>
                <a:ea typeface="新細明體" pitchFamily="18" charset="-120"/>
                <a:cs typeface="+mn-cs"/>
              </a:rPr>
              <a:t>The</a:t>
            </a:r>
            <a:r>
              <a:rPr kumimoji="0" lang="en-US" altLang="zh-TW" sz="2800" b="0" i="0" u="none" strike="noStrike" kern="1200" cap="none" spc="0" normalizeH="0" noProof="0" dirty="0" smtClean="0">
                <a:ln>
                  <a:noFill/>
                </a:ln>
                <a:solidFill>
                  <a:schemeClr val="tx1"/>
                </a:solidFill>
                <a:effectLst/>
                <a:uLnTx/>
                <a:uFillTx/>
                <a:latin typeface="+mn-lt"/>
                <a:ea typeface="新細明體" pitchFamily="18" charset="-120"/>
                <a:cs typeface="+mn-cs"/>
              </a:rPr>
              <a:t> colleagues and student helpers at the Centre for Sign Linguistics and Deaf Studies who were involved in the data elicitation and transcription process. </a:t>
            </a:r>
            <a:endParaRPr kumimoji="0" lang="en-US" altLang="zh-TW" sz="2800" b="0" i="0" u="none" strike="noStrike" kern="1200" cap="none" spc="0" normalizeH="0" baseline="0" noProof="0" dirty="0" smtClean="0">
              <a:ln>
                <a:noFill/>
              </a:ln>
              <a:solidFill>
                <a:schemeClr val="tx1"/>
              </a:solidFill>
              <a:effectLst/>
              <a:uLnTx/>
              <a:uFillTx/>
              <a:latin typeface="+mn-lt"/>
              <a:ea typeface="新細明體" pitchFamily="18" charset="-120"/>
              <a:cs typeface="+mn-cs"/>
            </a:endParaRPr>
          </a:p>
        </p:txBody>
      </p:sp>
      <p:pic>
        <p:nvPicPr>
          <p:cNvPr id="13" name="Picture 9" descr="jc-slco_Logo"/>
          <p:cNvPicPr>
            <a:picLocks noChangeAspect="1" noChangeArrowheads="1"/>
          </p:cNvPicPr>
          <p:nvPr/>
        </p:nvPicPr>
        <p:blipFill>
          <a:blip r:embed="rId3" cstate="print"/>
          <a:srcRect/>
          <a:stretch>
            <a:fillRect/>
          </a:stretch>
        </p:blipFill>
        <p:spPr bwMode="auto">
          <a:xfrm>
            <a:off x="611188" y="2324100"/>
            <a:ext cx="1476375" cy="14097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altLang="zh-TW" dirty="0" smtClean="0"/>
              <a:t>These 15 d/</a:t>
            </a:r>
            <a:r>
              <a:rPr lang="en-US" altLang="zh-TW" dirty="0" err="1" smtClean="0"/>
              <a:t>hh</a:t>
            </a:r>
            <a:r>
              <a:rPr lang="en-US" altLang="zh-TW" dirty="0" smtClean="0"/>
              <a:t> children are grouped into three levels of spoken Cantonese proficiency according to their language age measured by </a:t>
            </a:r>
            <a:r>
              <a:rPr lang="en-US" altLang="zh-TW" dirty="0" err="1" smtClean="0"/>
              <a:t>Reynell</a:t>
            </a:r>
            <a:r>
              <a:rPr lang="en-US" altLang="zh-TW" dirty="0" smtClean="0"/>
              <a:t> Developmental Language Scales – Cantonese version</a:t>
            </a:r>
          </a:p>
          <a:p>
            <a:pPr lvl="1"/>
            <a:endParaRPr lang="zh-TW" altLang="en-US" dirty="0"/>
          </a:p>
        </p:txBody>
      </p:sp>
      <p:sp>
        <p:nvSpPr>
          <p:cNvPr id="3" name="Slide Number Placeholder 2"/>
          <p:cNvSpPr>
            <a:spLocks noGrp="1"/>
          </p:cNvSpPr>
          <p:nvPr>
            <p:ph type="sldNum" sz="quarter" idx="12"/>
          </p:nvPr>
        </p:nvSpPr>
        <p:spPr/>
        <p:txBody>
          <a:bodyPr/>
          <a:lstStyle/>
          <a:p>
            <a:fld id="{26CFF094-8B55-4021-9F24-89C5C37C37A5}" type="slidenum">
              <a:rPr lang="en-US" smtClean="0"/>
              <a:pPr/>
              <a:t>30</a:t>
            </a:fld>
            <a:endParaRPr lang="en-US"/>
          </a:p>
        </p:txBody>
      </p:sp>
      <p:sp>
        <p:nvSpPr>
          <p:cNvPr id="5" name="Title 3"/>
          <p:cNvSpPr txBox="1">
            <a:spLocks/>
          </p:cNvSpPr>
          <p:nvPr/>
        </p:nvSpPr>
        <p:spPr>
          <a:xfrm>
            <a:off x="609600" y="427038"/>
            <a:ext cx="8229600" cy="1143000"/>
          </a:xfrm>
          <a:prstGeom prst="rect">
            <a:avLst/>
          </a:prstGeom>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zh-TW" sz="4100" b="1" i="0" u="none" strike="noStrike" kern="1200" cap="none" spc="0" normalizeH="0" baseline="0" noProof="0" dirty="0" smtClean="0">
                <a:ln>
                  <a:noFill/>
                </a:ln>
                <a:solidFill>
                  <a:srgbClr val="000099"/>
                </a:solidFill>
                <a:effectLst>
                  <a:outerShdw blurRad="31750" dist="25400" dir="5400000" algn="tl" rotWithShape="0">
                    <a:srgbClr val="000000">
                      <a:alpha val="25000"/>
                    </a:srgbClr>
                  </a:outerShdw>
                </a:effectLst>
                <a:uLnTx/>
                <a:uFillTx/>
                <a:latin typeface="+mj-lt"/>
                <a:ea typeface="+mj-ea"/>
                <a:cs typeface="+mj-cs"/>
              </a:rPr>
              <a:t>Methodology – d/</a:t>
            </a:r>
            <a:r>
              <a:rPr kumimoji="0" lang="en-US" altLang="zh-TW" sz="4100" b="1" i="0" u="none" strike="noStrike" kern="1200" cap="none" spc="0" normalizeH="0" baseline="0" noProof="0" dirty="0" err="1" smtClean="0">
                <a:ln>
                  <a:noFill/>
                </a:ln>
                <a:solidFill>
                  <a:srgbClr val="000099"/>
                </a:solidFill>
                <a:effectLst>
                  <a:outerShdw blurRad="31750" dist="25400" dir="5400000" algn="tl" rotWithShape="0">
                    <a:srgbClr val="000000">
                      <a:alpha val="25000"/>
                    </a:srgbClr>
                  </a:outerShdw>
                </a:effectLst>
                <a:uLnTx/>
                <a:uFillTx/>
                <a:latin typeface="+mj-lt"/>
                <a:ea typeface="+mj-ea"/>
                <a:cs typeface="+mj-cs"/>
              </a:rPr>
              <a:t>hh</a:t>
            </a:r>
            <a:r>
              <a:rPr kumimoji="0" lang="en-US" altLang="zh-TW" sz="4100" b="1" i="0" u="none" strike="noStrike" kern="1200" cap="none" spc="0" normalizeH="0" baseline="0" noProof="0" dirty="0" smtClean="0">
                <a:ln>
                  <a:noFill/>
                </a:ln>
                <a:solidFill>
                  <a:srgbClr val="000099"/>
                </a:solidFill>
                <a:effectLst>
                  <a:outerShdw blurRad="31750" dist="25400" dir="5400000" algn="tl" rotWithShape="0">
                    <a:srgbClr val="000000">
                      <a:alpha val="25000"/>
                    </a:srgbClr>
                  </a:outerShdw>
                </a:effectLst>
                <a:uLnTx/>
                <a:uFillTx/>
                <a:latin typeface="+mj-lt"/>
                <a:ea typeface="+mj-ea"/>
                <a:cs typeface="+mj-cs"/>
              </a:rPr>
              <a:t> children</a:t>
            </a:r>
            <a:endParaRPr kumimoji="0" lang="zh-TW" altLang="en-US" sz="41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solidFill>
                  <a:srgbClr val="FF0000"/>
                </a:solidFill>
              </a:rPr>
              <a:t>Expressive</a:t>
            </a:r>
            <a:r>
              <a:rPr lang="en-US" dirty="0" smtClean="0"/>
              <a:t> &amp; Receptive scales</a:t>
            </a:r>
          </a:p>
          <a:p>
            <a:r>
              <a:rPr lang="en-US" dirty="0" smtClean="0"/>
              <a:t>Expressive</a:t>
            </a:r>
          </a:p>
          <a:p>
            <a:pPr lvl="1"/>
            <a:r>
              <a:rPr lang="en-US" dirty="0" smtClean="0"/>
              <a:t>Object naming</a:t>
            </a:r>
          </a:p>
          <a:p>
            <a:pPr lvl="1"/>
            <a:r>
              <a:rPr lang="en-US" dirty="0" smtClean="0"/>
              <a:t>Word definition</a:t>
            </a:r>
          </a:p>
          <a:p>
            <a:pPr lvl="1"/>
            <a:r>
              <a:rPr lang="en-US" dirty="0" smtClean="0"/>
              <a:t>Picture description</a:t>
            </a:r>
          </a:p>
          <a:p>
            <a:r>
              <a:rPr lang="en-US" dirty="0" smtClean="0"/>
              <a:t>Raw score can be converted to language age</a:t>
            </a:r>
          </a:p>
          <a:p>
            <a:r>
              <a:rPr lang="en-US" dirty="0" smtClean="0"/>
              <a:t>Norm up to 7;0</a:t>
            </a:r>
            <a:endParaRPr lang="en-US" dirty="0"/>
          </a:p>
        </p:txBody>
      </p:sp>
      <p:sp>
        <p:nvSpPr>
          <p:cNvPr id="3" name="Slide Number Placeholder 2"/>
          <p:cNvSpPr>
            <a:spLocks noGrp="1"/>
          </p:cNvSpPr>
          <p:nvPr>
            <p:ph type="sldNum" sz="quarter" idx="12"/>
          </p:nvPr>
        </p:nvSpPr>
        <p:spPr/>
        <p:txBody>
          <a:bodyPr/>
          <a:lstStyle/>
          <a:p>
            <a:fld id="{26CFF094-8B55-4021-9F24-89C5C37C37A5}" type="slidenum">
              <a:rPr lang="en-US" smtClean="0"/>
              <a:pPr/>
              <a:t>31</a:t>
            </a:fld>
            <a:endParaRPr lang="en-US"/>
          </a:p>
        </p:txBody>
      </p:sp>
      <p:sp>
        <p:nvSpPr>
          <p:cNvPr id="4" name="Title 3"/>
          <p:cNvSpPr>
            <a:spLocks noGrp="1"/>
          </p:cNvSpPr>
          <p:nvPr>
            <p:ph type="title"/>
          </p:nvPr>
        </p:nvSpPr>
        <p:spPr/>
        <p:txBody>
          <a:bodyPr>
            <a:normAutofit fontScale="90000"/>
          </a:bodyPr>
          <a:lstStyle/>
          <a:p>
            <a:r>
              <a:rPr lang="en-US" altLang="zh-TW" dirty="0" err="1" smtClean="0">
                <a:solidFill>
                  <a:srgbClr val="000099"/>
                </a:solidFill>
              </a:rPr>
              <a:t>Reynell</a:t>
            </a:r>
            <a:r>
              <a:rPr lang="en-US" altLang="zh-TW" dirty="0" smtClean="0">
                <a:solidFill>
                  <a:srgbClr val="000099"/>
                </a:solidFill>
              </a:rPr>
              <a:t> Developmental Language Scale – Cantonese version</a:t>
            </a:r>
            <a:endParaRPr lang="en-US" dirty="0">
              <a:solidFill>
                <a:srgbClr val="000099"/>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457200" y="1785936"/>
          <a:ext cx="8229600" cy="3776664"/>
        </p:xfrm>
        <a:graphic>
          <a:graphicData uri="http://schemas.openxmlformats.org/drawingml/2006/table">
            <a:tbl>
              <a:tblPr firstRow="1" bandRow="1">
                <a:tableStyleId>{5C22544A-7EE6-4342-B048-85BDC9FD1C3A}</a:tableStyleId>
              </a:tblPr>
              <a:tblGrid>
                <a:gridCol w="2133600"/>
                <a:gridCol w="3657600"/>
                <a:gridCol w="2438400"/>
              </a:tblGrid>
              <a:tr h="944166">
                <a:tc>
                  <a:txBody>
                    <a:bodyPr/>
                    <a:lstStyle/>
                    <a:p>
                      <a:pPr algn="ctr"/>
                      <a:r>
                        <a:rPr lang="en-US" sz="2400" dirty="0" smtClean="0"/>
                        <a:t>Band</a:t>
                      </a:r>
                      <a:endParaRPr lang="en-US" sz="2400" dirty="0"/>
                    </a:p>
                  </a:txBody>
                  <a:tcPr anchor="ctr"/>
                </a:tc>
                <a:tc>
                  <a:txBody>
                    <a:bodyPr/>
                    <a:lstStyle/>
                    <a:p>
                      <a:pPr algn="ctr"/>
                      <a:r>
                        <a:rPr lang="en-US" sz="2400" dirty="0" smtClean="0"/>
                        <a:t>(Expressive)</a:t>
                      </a:r>
                      <a:r>
                        <a:rPr lang="en-US" sz="2400" baseline="0" dirty="0" smtClean="0"/>
                        <a:t> </a:t>
                      </a:r>
                      <a:r>
                        <a:rPr lang="en-US" sz="2400" dirty="0" smtClean="0"/>
                        <a:t>Language age range</a:t>
                      </a:r>
                      <a:endParaRPr lang="en-US" sz="2400" dirty="0"/>
                    </a:p>
                  </a:txBody>
                  <a:tcPr anchor="ctr"/>
                </a:tc>
                <a:tc>
                  <a:txBody>
                    <a:bodyPr/>
                    <a:lstStyle/>
                    <a:p>
                      <a:pPr algn="ctr"/>
                      <a:r>
                        <a:rPr lang="en-US" sz="2400" dirty="0" smtClean="0"/>
                        <a:t>No. of d/</a:t>
                      </a:r>
                      <a:r>
                        <a:rPr lang="en-US" sz="2400" dirty="0" err="1" smtClean="0"/>
                        <a:t>hh</a:t>
                      </a:r>
                      <a:r>
                        <a:rPr lang="en-US" sz="2400" dirty="0" smtClean="0"/>
                        <a:t> children</a:t>
                      </a:r>
                      <a:endParaRPr lang="en-US" sz="2400" dirty="0"/>
                    </a:p>
                  </a:txBody>
                  <a:tcPr anchor="ctr"/>
                </a:tc>
              </a:tr>
              <a:tr h="944166">
                <a:tc>
                  <a:txBody>
                    <a:bodyPr/>
                    <a:lstStyle/>
                    <a:p>
                      <a:pPr algn="ctr"/>
                      <a:r>
                        <a:rPr lang="en-US" sz="2400" dirty="0" smtClean="0"/>
                        <a:t>A</a:t>
                      </a:r>
                      <a:endParaRPr lang="en-US" sz="2400" dirty="0"/>
                    </a:p>
                  </a:txBody>
                  <a:tcPr anchor="ctr"/>
                </a:tc>
                <a:tc>
                  <a:txBody>
                    <a:bodyPr/>
                    <a:lstStyle/>
                    <a:p>
                      <a:pPr algn="ctr"/>
                      <a:r>
                        <a:rPr lang="en-US" sz="2400" dirty="0" smtClean="0"/>
                        <a:t>2;0</a:t>
                      </a:r>
                      <a:r>
                        <a:rPr lang="en-US" sz="2400" baseline="0" dirty="0" smtClean="0"/>
                        <a:t> to 3;11</a:t>
                      </a:r>
                      <a:endParaRPr lang="en-US" sz="2400" dirty="0"/>
                    </a:p>
                  </a:txBody>
                  <a:tcPr anchor="ctr"/>
                </a:tc>
                <a:tc>
                  <a:txBody>
                    <a:bodyPr/>
                    <a:lstStyle/>
                    <a:p>
                      <a:pPr algn="ctr"/>
                      <a:r>
                        <a:rPr lang="en-US" sz="2400" dirty="0" smtClean="0"/>
                        <a:t>2</a:t>
                      </a:r>
                      <a:endParaRPr lang="en-US" sz="2400" dirty="0"/>
                    </a:p>
                  </a:txBody>
                  <a:tcPr anchor="ctr"/>
                </a:tc>
              </a:tr>
              <a:tr h="944166">
                <a:tc>
                  <a:txBody>
                    <a:bodyPr/>
                    <a:lstStyle/>
                    <a:p>
                      <a:pPr algn="ctr"/>
                      <a:r>
                        <a:rPr lang="en-US" sz="2400" dirty="0" smtClean="0"/>
                        <a:t>B</a:t>
                      </a:r>
                      <a:endParaRPr lang="en-US" sz="2400" dirty="0"/>
                    </a:p>
                  </a:txBody>
                  <a:tcPr anchor="ctr"/>
                </a:tc>
                <a:tc>
                  <a:txBody>
                    <a:bodyPr/>
                    <a:lstStyle/>
                    <a:p>
                      <a:pPr algn="ctr"/>
                      <a:r>
                        <a:rPr lang="en-US" sz="2400" dirty="0" smtClean="0"/>
                        <a:t>4;0</a:t>
                      </a:r>
                      <a:r>
                        <a:rPr lang="en-US" sz="2400" baseline="0" dirty="0" smtClean="0"/>
                        <a:t> to 5;11</a:t>
                      </a:r>
                      <a:endParaRPr lang="en-US" sz="2400" dirty="0"/>
                    </a:p>
                  </a:txBody>
                  <a:tcPr anchor="ctr"/>
                </a:tc>
                <a:tc>
                  <a:txBody>
                    <a:bodyPr/>
                    <a:lstStyle/>
                    <a:p>
                      <a:pPr algn="ctr"/>
                      <a:r>
                        <a:rPr lang="en-US" sz="2400" dirty="0" smtClean="0"/>
                        <a:t>8</a:t>
                      </a:r>
                      <a:endParaRPr lang="en-US" sz="2400" dirty="0"/>
                    </a:p>
                  </a:txBody>
                  <a:tcPr anchor="ctr"/>
                </a:tc>
              </a:tr>
              <a:tr h="944166">
                <a:tc>
                  <a:txBody>
                    <a:bodyPr/>
                    <a:lstStyle/>
                    <a:p>
                      <a:pPr algn="ctr"/>
                      <a:r>
                        <a:rPr lang="en-US" sz="2400" dirty="0" smtClean="0"/>
                        <a:t>C</a:t>
                      </a:r>
                      <a:endParaRPr lang="en-US" sz="2400" dirty="0"/>
                    </a:p>
                  </a:txBody>
                  <a:tcPr anchor="ctr"/>
                </a:tc>
                <a:tc>
                  <a:txBody>
                    <a:bodyPr/>
                    <a:lstStyle/>
                    <a:p>
                      <a:pPr algn="ctr"/>
                      <a:r>
                        <a:rPr lang="en-US" sz="2400" dirty="0" smtClean="0"/>
                        <a:t>6;0 to ≥ 7;00</a:t>
                      </a:r>
                      <a:endParaRPr lang="en-US" sz="2400" dirty="0"/>
                    </a:p>
                  </a:txBody>
                  <a:tcPr anchor="ctr"/>
                </a:tc>
                <a:tc>
                  <a:txBody>
                    <a:bodyPr/>
                    <a:lstStyle/>
                    <a:p>
                      <a:pPr algn="ctr"/>
                      <a:r>
                        <a:rPr lang="en-US" sz="2400" dirty="0" smtClean="0"/>
                        <a:t>5</a:t>
                      </a:r>
                      <a:endParaRPr lang="en-US" sz="2400" dirty="0"/>
                    </a:p>
                  </a:txBody>
                  <a:tcPr anchor="ctr"/>
                </a:tc>
              </a:tr>
            </a:tbl>
          </a:graphicData>
        </a:graphic>
      </p:graphicFrame>
      <p:sp>
        <p:nvSpPr>
          <p:cNvPr id="3" name="Slide Number Placeholder 2"/>
          <p:cNvSpPr>
            <a:spLocks noGrp="1"/>
          </p:cNvSpPr>
          <p:nvPr>
            <p:ph type="sldNum" sz="quarter" idx="12"/>
          </p:nvPr>
        </p:nvSpPr>
        <p:spPr/>
        <p:txBody>
          <a:bodyPr/>
          <a:lstStyle/>
          <a:p>
            <a:fld id="{26CFF094-8B55-4021-9F24-89C5C37C37A5}" type="slidenum">
              <a:rPr lang="en-US" smtClean="0"/>
              <a:pPr/>
              <a:t>32</a:t>
            </a:fld>
            <a:endParaRPr lang="en-US"/>
          </a:p>
        </p:txBody>
      </p:sp>
      <p:sp>
        <p:nvSpPr>
          <p:cNvPr id="4" name="Title 3"/>
          <p:cNvSpPr>
            <a:spLocks noGrp="1"/>
          </p:cNvSpPr>
          <p:nvPr>
            <p:ph type="title"/>
          </p:nvPr>
        </p:nvSpPr>
        <p:spPr/>
        <p:txBody>
          <a:bodyPr>
            <a:normAutofit fontScale="90000"/>
          </a:bodyPr>
          <a:lstStyle/>
          <a:p>
            <a:r>
              <a:rPr lang="en-US" dirty="0" smtClean="0">
                <a:solidFill>
                  <a:srgbClr val="000099"/>
                </a:solidFill>
              </a:rPr>
              <a:t>3 levels of spoken Cantonese proficiency</a:t>
            </a:r>
            <a:endParaRPr lang="en-US" dirty="0">
              <a:solidFill>
                <a:srgbClr val="000099"/>
              </a:solidFill>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15" name="Rectangle 27"/>
          <p:cNvSpPr>
            <a:spLocks noGrp="1" noChangeArrowheads="1"/>
          </p:cNvSpPr>
          <p:nvPr>
            <p:ph idx="1"/>
          </p:nvPr>
        </p:nvSpPr>
        <p:spPr>
          <a:xfrm>
            <a:off x="668338" y="944563"/>
            <a:ext cx="7866062" cy="5580062"/>
          </a:xfrm>
        </p:spPr>
        <p:txBody>
          <a:bodyPr/>
          <a:lstStyle/>
          <a:p>
            <a:r>
              <a:rPr lang="en-US" altLang="zh-TW" sz="2600" dirty="0">
                <a:ea typeface="新細明體" pitchFamily="18" charset="-120"/>
              </a:rPr>
              <a:t>Adopted from </a:t>
            </a:r>
            <a:r>
              <a:rPr lang="en-US" altLang="zh-TW" sz="2600" dirty="0" err="1" smtClean="0">
                <a:ea typeface="新細明體" pitchFamily="18" charset="-120"/>
              </a:rPr>
              <a:t>Hickmann</a:t>
            </a:r>
            <a:r>
              <a:rPr lang="en-US" altLang="zh-TW" sz="2600" dirty="0" smtClean="0">
                <a:ea typeface="新細明體" pitchFamily="18" charset="-120"/>
              </a:rPr>
              <a:t> </a:t>
            </a:r>
            <a:r>
              <a:rPr lang="en-US" altLang="zh-TW" sz="2600" dirty="0">
                <a:ea typeface="新細明體" pitchFamily="18" charset="-120"/>
              </a:rPr>
              <a:t>(2003)</a:t>
            </a:r>
          </a:p>
          <a:p>
            <a:endParaRPr lang="en-US" altLang="zh-TW" sz="2600" dirty="0">
              <a:ea typeface="新細明體" pitchFamily="18" charset="-120"/>
              <a:sym typeface="Wingdings" pitchFamily="2" charset="2"/>
            </a:endParaRPr>
          </a:p>
          <a:p>
            <a:endParaRPr lang="en-US" altLang="zh-TW" sz="2600" dirty="0">
              <a:ea typeface="新細明體" pitchFamily="18" charset="-120"/>
              <a:sym typeface="Wingdings" pitchFamily="2" charset="2"/>
            </a:endParaRPr>
          </a:p>
          <a:p>
            <a:endParaRPr lang="en-US" altLang="zh-TW" sz="2600" dirty="0">
              <a:ea typeface="新細明體" pitchFamily="18" charset="-120"/>
            </a:endParaRPr>
          </a:p>
          <a:p>
            <a:endParaRPr lang="en-US" altLang="zh-TW" sz="2600" dirty="0">
              <a:ea typeface="新細明體" pitchFamily="18" charset="-120"/>
            </a:endParaRPr>
          </a:p>
          <a:p>
            <a:endParaRPr lang="en-US" altLang="zh-TW" sz="2600" dirty="0">
              <a:ea typeface="新細明體" pitchFamily="18" charset="-120"/>
            </a:endParaRPr>
          </a:p>
          <a:p>
            <a:endParaRPr lang="en-US" altLang="zh-TW" sz="2600" dirty="0" smtClean="0">
              <a:ea typeface="新細明體" pitchFamily="18" charset="-120"/>
            </a:endParaRPr>
          </a:p>
          <a:p>
            <a:r>
              <a:rPr lang="en-US" altLang="zh-TW" sz="2600" dirty="0" smtClean="0">
                <a:ea typeface="新細明體" pitchFamily="18" charset="-120"/>
              </a:rPr>
              <a:t>Story </a:t>
            </a:r>
            <a:r>
              <a:rPr lang="en-US" altLang="zh-TW" sz="2600" dirty="0">
                <a:ea typeface="新細明體" pitchFamily="18" charset="-120"/>
              </a:rPr>
              <a:t>retelling game</a:t>
            </a:r>
          </a:p>
          <a:p>
            <a:pPr lvl="1"/>
            <a:r>
              <a:rPr lang="en-US" altLang="zh-TW" sz="2000" dirty="0">
                <a:ea typeface="新細明體" pitchFamily="18" charset="-120"/>
              </a:rPr>
              <a:t>Vocabulary check</a:t>
            </a:r>
          </a:p>
          <a:p>
            <a:pPr lvl="1"/>
            <a:r>
              <a:rPr lang="en-US" altLang="zh-TW" sz="2000" dirty="0">
                <a:ea typeface="新細明體" pitchFamily="18" charset="-120"/>
              </a:rPr>
              <a:t>Child is given time to read over the picture sequence</a:t>
            </a:r>
          </a:p>
          <a:p>
            <a:pPr lvl="1"/>
            <a:r>
              <a:rPr lang="en-US" altLang="zh-TW" sz="2000" dirty="0">
                <a:ea typeface="新細明體" pitchFamily="18" charset="-120"/>
              </a:rPr>
              <a:t>Child is asked to tell the story to the </a:t>
            </a:r>
            <a:r>
              <a:rPr lang="en-US" altLang="zh-TW" sz="2000" dirty="0" smtClean="0">
                <a:ea typeface="新細明體" pitchFamily="18" charset="-120"/>
              </a:rPr>
              <a:t>blind-folded</a:t>
            </a:r>
            <a:r>
              <a:rPr lang="en-US" altLang="zh-TW" sz="2000" dirty="0" smtClean="0">
                <a:ea typeface="新細明體" pitchFamily="18" charset="-120"/>
              </a:rPr>
              <a:t> </a:t>
            </a:r>
            <a:r>
              <a:rPr lang="en-US" altLang="zh-TW" sz="2000" dirty="0">
                <a:ea typeface="新細明體" pitchFamily="18" charset="-120"/>
              </a:rPr>
              <a:t>addressee, so that the </a:t>
            </a:r>
            <a:r>
              <a:rPr lang="en-US" altLang="zh-TW" sz="2000" dirty="0" smtClean="0">
                <a:ea typeface="新細明體" pitchFamily="18" charset="-120"/>
              </a:rPr>
              <a:t>latter </a:t>
            </a:r>
            <a:r>
              <a:rPr lang="en-US" altLang="zh-TW" sz="2000" dirty="0">
                <a:ea typeface="新細明體" pitchFamily="18" charset="-120"/>
              </a:rPr>
              <a:t>can re-tell the story to the child</a:t>
            </a:r>
            <a:endParaRPr lang="zh-TW" altLang="en-US" sz="2000" dirty="0">
              <a:ea typeface="新細明體" pitchFamily="18" charset="-120"/>
            </a:endParaRPr>
          </a:p>
        </p:txBody>
      </p:sp>
      <p:sp>
        <p:nvSpPr>
          <p:cNvPr id="25" name="Slide Number Placeholder 24"/>
          <p:cNvSpPr>
            <a:spLocks noGrp="1"/>
          </p:cNvSpPr>
          <p:nvPr>
            <p:ph type="sldNum" sz="quarter" idx="12"/>
          </p:nvPr>
        </p:nvSpPr>
        <p:spPr/>
        <p:txBody>
          <a:bodyPr/>
          <a:lstStyle/>
          <a:p>
            <a:fld id="{26CFF094-8B55-4021-9F24-89C5C37C37A5}" type="slidenum">
              <a:rPr lang="en-US" smtClean="0"/>
              <a:pPr/>
              <a:t>33</a:t>
            </a:fld>
            <a:endParaRPr lang="en-US"/>
          </a:p>
        </p:txBody>
      </p:sp>
      <p:grpSp>
        <p:nvGrpSpPr>
          <p:cNvPr id="2" name="Group 23"/>
          <p:cNvGrpSpPr/>
          <p:nvPr/>
        </p:nvGrpSpPr>
        <p:grpSpPr>
          <a:xfrm>
            <a:off x="2942795" y="1712223"/>
            <a:ext cx="2781729" cy="2220016"/>
            <a:chOff x="2942795" y="1712223"/>
            <a:chExt cx="2781729" cy="2220016"/>
          </a:xfrm>
        </p:grpSpPr>
        <p:sp>
          <p:nvSpPr>
            <p:cNvPr id="37928" name="Text Box 40"/>
            <p:cNvSpPr txBox="1">
              <a:spLocks noChangeArrowheads="1"/>
            </p:cNvSpPr>
            <p:nvPr/>
          </p:nvSpPr>
          <p:spPr bwMode="auto">
            <a:xfrm>
              <a:off x="4489638" y="1856335"/>
              <a:ext cx="843863" cy="284793"/>
            </a:xfrm>
            <a:prstGeom prst="rect">
              <a:avLst/>
            </a:prstGeom>
            <a:noFill/>
            <a:ln w="9525">
              <a:noFill/>
              <a:miter lim="800000"/>
              <a:headEnd/>
              <a:tailEnd/>
            </a:ln>
          </p:spPr>
          <p:txBody>
            <a:bodyPr/>
            <a:lstStyle/>
            <a:p>
              <a:pPr algn="l" eaLnBrk="0" hangingPunct="0"/>
              <a:r>
                <a:rPr kumimoji="0" lang="en-US" altLang="zh-TW" sz="1400">
                  <a:solidFill>
                    <a:schemeClr val="tx1"/>
                  </a:solidFill>
                  <a:latin typeface="Times New Roman" pitchFamily="18" charset="0"/>
                </a:rPr>
                <a:t>B</a:t>
              </a:r>
            </a:p>
            <a:p>
              <a:pPr algn="l" eaLnBrk="0" hangingPunct="0"/>
              <a:endParaRPr kumimoji="0" lang="en-US" altLang="zh-TW" sz="1400">
                <a:solidFill>
                  <a:schemeClr val="tx1"/>
                </a:solidFill>
              </a:endParaRPr>
            </a:p>
          </p:txBody>
        </p:sp>
        <p:grpSp>
          <p:nvGrpSpPr>
            <p:cNvPr id="3" name="Group 49"/>
            <p:cNvGrpSpPr>
              <a:grpSpLocks/>
            </p:cNvGrpSpPr>
            <p:nvPr/>
          </p:nvGrpSpPr>
          <p:grpSpPr bwMode="auto">
            <a:xfrm>
              <a:off x="2942795" y="1712223"/>
              <a:ext cx="2781729" cy="2220016"/>
              <a:chOff x="3233" y="2816"/>
              <a:chExt cx="1935" cy="1294"/>
            </a:xfrm>
          </p:grpSpPr>
          <p:sp>
            <p:nvSpPr>
              <p:cNvPr id="37918" name="Rectangle 30"/>
              <p:cNvSpPr>
                <a:spLocks noChangeArrowheads="1"/>
              </p:cNvSpPr>
              <p:nvPr/>
            </p:nvSpPr>
            <p:spPr bwMode="auto">
              <a:xfrm>
                <a:off x="3989" y="3015"/>
                <a:ext cx="83" cy="133"/>
              </a:xfrm>
              <a:prstGeom prst="rect">
                <a:avLst/>
              </a:prstGeom>
              <a:solidFill>
                <a:schemeClr val="bg1"/>
              </a:solidFill>
              <a:ln w="9525">
                <a:solidFill>
                  <a:srgbClr val="000000"/>
                </a:solidFill>
                <a:miter lim="800000"/>
                <a:headEnd/>
                <a:tailEnd/>
              </a:ln>
            </p:spPr>
            <p:txBody>
              <a:bodyPr/>
              <a:lstStyle/>
              <a:p>
                <a:endParaRPr lang="en-US"/>
              </a:p>
            </p:txBody>
          </p:sp>
          <p:sp>
            <p:nvSpPr>
              <p:cNvPr id="37919" name="Rectangle 31"/>
              <p:cNvSpPr>
                <a:spLocks noChangeArrowheads="1"/>
              </p:cNvSpPr>
              <p:nvPr/>
            </p:nvSpPr>
            <p:spPr bwMode="auto">
              <a:xfrm>
                <a:off x="3989" y="3148"/>
                <a:ext cx="83" cy="67"/>
              </a:xfrm>
              <a:prstGeom prst="rect">
                <a:avLst/>
              </a:prstGeom>
              <a:solidFill>
                <a:schemeClr val="bg1"/>
              </a:solidFill>
              <a:ln w="9525">
                <a:solidFill>
                  <a:srgbClr val="000000"/>
                </a:solidFill>
                <a:miter lim="800000"/>
                <a:headEnd/>
                <a:tailEnd/>
              </a:ln>
            </p:spPr>
            <p:txBody>
              <a:bodyPr/>
              <a:lstStyle/>
              <a:p>
                <a:endParaRPr lang="en-US"/>
              </a:p>
            </p:txBody>
          </p:sp>
          <p:sp>
            <p:nvSpPr>
              <p:cNvPr id="37922" name="Oval 34"/>
              <p:cNvSpPr>
                <a:spLocks noChangeArrowheads="1"/>
              </p:cNvSpPr>
              <p:nvPr/>
            </p:nvSpPr>
            <p:spPr bwMode="auto">
              <a:xfrm>
                <a:off x="3821" y="3812"/>
                <a:ext cx="503" cy="132"/>
              </a:xfrm>
              <a:prstGeom prst="ellipse">
                <a:avLst/>
              </a:prstGeom>
              <a:solidFill>
                <a:schemeClr val="bg1"/>
              </a:solidFill>
              <a:ln w="9525">
                <a:solidFill>
                  <a:srgbClr val="000000"/>
                </a:solidFill>
                <a:round/>
                <a:headEnd/>
                <a:tailEnd/>
              </a:ln>
            </p:spPr>
            <p:txBody>
              <a:bodyPr/>
              <a:lstStyle/>
              <a:p>
                <a:endParaRPr lang="en-US"/>
              </a:p>
            </p:txBody>
          </p:sp>
          <p:sp>
            <p:nvSpPr>
              <p:cNvPr id="37923" name="Oval 35"/>
              <p:cNvSpPr>
                <a:spLocks noChangeArrowheads="1"/>
              </p:cNvSpPr>
              <p:nvPr/>
            </p:nvSpPr>
            <p:spPr bwMode="auto">
              <a:xfrm>
                <a:off x="3989" y="3745"/>
                <a:ext cx="168" cy="133"/>
              </a:xfrm>
              <a:prstGeom prst="ellipse">
                <a:avLst/>
              </a:prstGeom>
              <a:solidFill>
                <a:schemeClr val="bg1"/>
              </a:solidFill>
              <a:ln w="9525">
                <a:solidFill>
                  <a:srgbClr val="000000"/>
                </a:solidFill>
                <a:round/>
                <a:headEnd/>
                <a:tailEnd/>
              </a:ln>
            </p:spPr>
            <p:txBody>
              <a:bodyPr/>
              <a:lstStyle/>
              <a:p>
                <a:endParaRPr lang="en-US"/>
              </a:p>
            </p:txBody>
          </p:sp>
          <p:sp>
            <p:nvSpPr>
              <p:cNvPr id="37924" name="Oval 36"/>
              <p:cNvSpPr>
                <a:spLocks noChangeArrowheads="1"/>
              </p:cNvSpPr>
              <p:nvPr/>
            </p:nvSpPr>
            <p:spPr bwMode="auto">
              <a:xfrm>
                <a:off x="3905" y="2816"/>
                <a:ext cx="503" cy="133"/>
              </a:xfrm>
              <a:prstGeom prst="ellipse">
                <a:avLst/>
              </a:prstGeom>
              <a:solidFill>
                <a:schemeClr val="bg1"/>
              </a:solidFill>
              <a:ln w="9525">
                <a:solidFill>
                  <a:srgbClr val="000000"/>
                </a:solidFill>
                <a:round/>
                <a:headEnd/>
                <a:tailEnd/>
              </a:ln>
            </p:spPr>
            <p:txBody>
              <a:bodyPr/>
              <a:lstStyle/>
              <a:p>
                <a:endParaRPr lang="en-US"/>
              </a:p>
            </p:txBody>
          </p:sp>
          <p:sp>
            <p:nvSpPr>
              <p:cNvPr id="37925" name="Oval 37"/>
              <p:cNvSpPr>
                <a:spLocks noChangeArrowheads="1"/>
              </p:cNvSpPr>
              <p:nvPr/>
            </p:nvSpPr>
            <p:spPr bwMode="auto">
              <a:xfrm>
                <a:off x="4072" y="2883"/>
                <a:ext cx="169" cy="132"/>
              </a:xfrm>
              <a:prstGeom prst="ellipse">
                <a:avLst/>
              </a:prstGeom>
              <a:solidFill>
                <a:schemeClr val="bg1"/>
              </a:solidFill>
              <a:ln w="9525">
                <a:solidFill>
                  <a:srgbClr val="000000"/>
                </a:solidFill>
                <a:round/>
                <a:headEnd/>
                <a:tailEnd/>
              </a:ln>
            </p:spPr>
            <p:txBody>
              <a:bodyPr/>
              <a:lstStyle/>
              <a:p>
                <a:endParaRPr lang="en-US"/>
              </a:p>
            </p:txBody>
          </p:sp>
          <p:sp>
            <p:nvSpPr>
              <p:cNvPr id="37927" name="Text Box 39"/>
              <p:cNvSpPr txBox="1">
                <a:spLocks noChangeArrowheads="1"/>
              </p:cNvSpPr>
              <p:nvPr/>
            </p:nvSpPr>
            <p:spPr bwMode="auto">
              <a:xfrm>
                <a:off x="3821" y="3944"/>
                <a:ext cx="587" cy="166"/>
              </a:xfrm>
              <a:prstGeom prst="rect">
                <a:avLst/>
              </a:prstGeom>
              <a:noFill/>
              <a:ln w="9525">
                <a:noFill/>
                <a:miter lim="800000"/>
                <a:headEnd/>
                <a:tailEnd/>
              </a:ln>
            </p:spPr>
            <p:txBody>
              <a:bodyPr/>
              <a:lstStyle/>
              <a:p>
                <a:pPr algn="l" eaLnBrk="0" hangingPunct="0"/>
                <a:r>
                  <a:rPr kumimoji="0" lang="en-US" altLang="zh-TW" sz="1100">
                    <a:solidFill>
                      <a:schemeClr val="tx1"/>
                    </a:solidFill>
                    <a:latin typeface="Times New Roman" pitchFamily="18" charset="0"/>
                  </a:rPr>
                  <a:t>Child</a:t>
                </a:r>
                <a:endParaRPr kumimoji="0" lang="en-US" altLang="zh-TW" sz="1100">
                  <a:solidFill>
                    <a:schemeClr val="tx1"/>
                  </a:solidFill>
                </a:endParaRPr>
              </a:p>
            </p:txBody>
          </p:sp>
          <p:sp>
            <p:nvSpPr>
              <p:cNvPr id="37929" name="Line 41"/>
              <p:cNvSpPr>
                <a:spLocks noChangeShapeType="1"/>
              </p:cNvSpPr>
              <p:nvPr/>
            </p:nvSpPr>
            <p:spPr bwMode="auto">
              <a:xfrm flipH="1">
                <a:off x="3233" y="3215"/>
                <a:ext cx="756" cy="795"/>
              </a:xfrm>
              <a:prstGeom prst="line">
                <a:avLst/>
              </a:prstGeom>
              <a:noFill/>
              <a:ln w="9525">
                <a:solidFill>
                  <a:schemeClr val="tx1"/>
                </a:solidFill>
                <a:prstDash val="dashDot"/>
                <a:round/>
                <a:headEnd/>
                <a:tailEnd/>
              </a:ln>
            </p:spPr>
            <p:txBody>
              <a:bodyPr/>
              <a:lstStyle/>
              <a:p>
                <a:endParaRPr lang="en-US"/>
              </a:p>
            </p:txBody>
          </p:sp>
          <p:sp>
            <p:nvSpPr>
              <p:cNvPr id="37930" name="Line 42"/>
              <p:cNvSpPr>
                <a:spLocks noChangeShapeType="1"/>
              </p:cNvSpPr>
              <p:nvPr/>
            </p:nvSpPr>
            <p:spPr bwMode="auto">
              <a:xfrm>
                <a:off x="4072" y="3215"/>
                <a:ext cx="839" cy="795"/>
              </a:xfrm>
              <a:prstGeom prst="line">
                <a:avLst/>
              </a:prstGeom>
              <a:noFill/>
              <a:ln w="9525">
                <a:solidFill>
                  <a:schemeClr val="tx1"/>
                </a:solidFill>
                <a:prstDash val="dashDot"/>
                <a:round/>
                <a:headEnd/>
                <a:tailEnd/>
              </a:ln>
            </p:spPr>
            <p:txBody>
              <a:bodyPr/>
              <a:lstStyle/>
              <a:p>
                <a:endParaRPr lang="en-US"/>
              </a:p>
            </p:txBody>
          </p:sp>
          <p:grpSp>
            <p:nvGrpSpPr>
              <p:cNvPr id="4" name="Group 43"/>
              <p:cNvGrpSpPr>
                <a:grpSpLocks/>
              </p:cNvGrpSpPr>
              <p:nvPr/>
            </p:nvGrpSpPr>
            <p:grpSpPr bwMode="auto">
              <a:xfrm rot="-1332326">
                <a:off x="4329" y="3696"/>
                <a:ext cx="503" cy="199"/>
                <a:chOff x="2775" y="3163"/>
                <a:chExt cx="865" cy="393"/>
              </a:xfrm>
            </p:grpSpPr>
            <p:sp>
              <p:nvSpPr>
                <p:cNvPr id="37932" name="Oval 44"/>
                <p:cNvSpPr>
                  <a:spLocks noChangeArrowheads="1"/>
                </p:cNvSpPr>
                <p:nvPr/>
              </p:nvSpPr>
              <p:spPr bwMode="auto">
                <a:xfrm>
                  <a:off x="2775" y="3294"/>
                  <a:ext cx="865" cy="262"/>
                </a:xfrm>
                <a:prstGeom prst="ellipse">
                  <a:avLst/>
                </a:prstGeom>
                <a:solidFill>
                  <a:schemeClr val="bg1"/>
                </a:solidFill>
                <a:ln w="9525">
                  <a:solidFill>
                    <a:srgbClr val="000000"/>
                  </a:solidFill>
                  <a:round/>
                  <a:headEnd/>
                  <a:tailEnd/>
                </a:ln>
              </p:spPr>
              <p:txBody>
                <a:bodyPr/>
                <a:lstStyle/>
                <a:p>
                  <a:endParaRPr lang="en-US"/>
                </a:p>
              </p:txBody>
            </p:sp>
            <p:sp>
              <p:nvSpPr>
                <p:cNvPr id="37933" name="Oval 45"/>
                <p:cNvSpPr>
                  <a:spLocks noChangeArrowheads="1"/>
                </p:cNvSpPr>
                <p:nvPr/>
              </p:nvSpPr>
              <p:spPr bwMode="auto">
                <a:xfrm>
                  <a:off x="3063" y="3163"/>
                  <a:ext cx="288" cy="262"/>
                </a:xfrm>
                <a:prstGeom prst="ellipse">
                  <a:avLst/>
                </a:prstGeom>
                <a:solidFill>
                  <a:schemeClr val="bg1"/>
                </a:solidFill>
                <a:ln w="9525">
                  <a:solidFill>
                    <a:srgbClr val="000000"/>
                  </a:solidFill>
                  <a:round/>
                  <a:headEnd/>
                  <a:tailEnd/>
                </a:ln>
              </p:spPr>
              <p:txBody>
                <a:bodyPr/>
                <a:lstStyle/>
                <a:p>
                  <a:endParaRPr lang="en-US"/>
                </a:p>
              </p:txBody>
            </p:sp>
          </p:grpSp>
          <p:sp>
            <p:nvSpPr>
              <p:cNvPr id="37934" name="Text Box 46"/>
              <p:cNvSpPr txBox="1">
                <a:spLocks noChangeArrowheads="1"/>
              </p:cNvSpPr>
              <p:nvPr/>
            </p:nvSpPr>
            <p:spPr bwMode="auto">
              <a:xfrm>
                <a:off x="4581" y="3883"/>
                <a:ext cx="587" cy="209"/>
              </a:xfrm>
              <a:prstGeom prst="rect">
                <a:avLst/>
              </a:prstGeom>
              <a:noFill/>
              <a:ln w="9525">
                <a:noFill/>
                <a:miter lim="800000"/>
                <a:headEnd/>
                <a:tailEnd/>
              </a:ln>
            </p:spPr>
            <p:txBody>
              <a:bodyPr/>
              <a:lstStyle/>
              <a:p>
                <a:pPr algn="l" eaLnBrk="0" hangingPunct="0"/>
                <a:r>
                  <a:rPr kumimoji="0" lang="en-US" altLang="zh-TW" sz="1400">
                    <a:solidFill>
                      <a:schemeClr val="tx1"/>
                    </a:solidFill>
                    <a:latin typeface="Times New Roman" pitchFamily="18" charset="0"/>
                  </a:rPr>
                  <a:t>A</a:t>
                </a:r>
                <a:endParaRPr kumimoji="0" lang="en-US" altLang="zh-TW" sz="1400">
                  <a:solidFill>
                    <a:schemeClr val="tx1"/>
                  </a:solidFill>
                </a:endParaRPr>
              </a:p>
            </p:txBody>
          </p:sp>
        </p:grpSp>
      </p:grpSp>
      <p:sp>
        <p:nvSpPr>
          <p:cNvPr id="22" name="Title 3"/>
          <p:cNvSpPr>
            <a:spLocks noGrp="1"/>
          </p:cNvSpPr>
          <p:nvPr>
            <p:ph type="title"/>
          </p:nvPr>
        </p:nvSpPr>
        <p:spPr>
          <a:xfrm>
            <a:off x="457200" y="0"/>
            <a:ext cx="8229600" cy="1143000"/>
          </a:xfrm>
        </p:spPr>
        <p:txBody>
          <a:bodyPr>
            <a:normAutofit fontScale="90000"/>
          </a:bodyPr>
          <a:lstStyle/>
          <a:p>
            <a:r>
              <a:rPr lang="en-US" altLang="zh-TW" dirty="0" smtClean="0">
                <a:solidFill>
                  <a:srgbClr val="000099"/>
                </a:solidFill>
              </a:rPr>
              <a:t>Methodology: narrative elicitation</a:t>
            </a:r>
            <a:endParaRPr lang="zh-TW" altLang="en-US" dirty="0">
              <a:solidFill>
                <a:srgbClr val="000099"/>
              </a:solidFill>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lide Number Placeholder 12"/>
          <p:cNvSpPr>
            <a:spLocks noGrp="1"/>
          </p:cNvSpPr>
          <p:nvPr>
            <p:ph type="sldNum" sz="quarter" idx="12"/>
          </p:nvPr>
        </p:nvSpPr>
        <p:spPr>
          <a:xfrm>
            <a:off x="8647272" y="7102475"/>
            <a:ext cx="365760" cy="365125"/>
          </a:xfrm>
        </p:spPr>
        <p:txBody>
          <a:bodyPr/>
          <a:lstStyle/>
          <a:p>
            <a:fld id="{26CFF094-8B55-4021-9F24-89C5C37C37A5}" type="slidenum">
              <a:rPr lang="en-US" smtClean="0"/>
              <a:pPr/>
              <a:t>34</a:t>
            </a:fld>
            <a:endParaRPr lang="en-US"/>
          </a:p>
        </p:txBody>
      </p:sp>
      <p:sp>
        <p:nvSpPr>
          <p:cNvPr id="38914" name="Rectangle 2"/>
          <p:cNvSpPr>
            <a:spLocks noGrp="1" noChangeArrowheads="1"/>
          </p:cNvSpPr>
          <p:nvPr>
            <p:ph type="title"/>
          </p:nvPr>
        </p:nvSpPr>
        <p:spPr>
          <a:xfrm>
            <a:off x="0" y="1066800"/>
            <a:ext cx="8229600" cy="1139826"/>
          </a:xfrm>
        </p:spPr>
        <p:txBody>
          <a:bodyPr/>
          <a:lstStyle/>
          <a:p>
            <a:pPr algn="ctr"/>
            <a:r>
              <a:rPr lang="en-US" altLang="zh-TW" sz="2800" dirty="0">
                <a:solidFill>
                  <a:srgbClr val="336600"/>
                </a:solidFill>
                <a:ea typeface="新細明體" pitchFamily="18" charset="-120"/>
              </a:rPr>
              <a:t>Elicitation materials – </a:t>
            </a:r>
            <a:r>
              <a:rPr lang="en-US" altLang="zh-TW" sz="2800" dirty="0" smtClean="0">
                <a:solidFill>
                  <a:srgbClr val="336600"/>
                </a:solidFill>
                <a:ea typeface="新細明體" pitchFamily="18" charset="-120"/>
              </a:rPr>
              <a:t>Bunny Story </a:t>
            </a:r>
            <a:r>
              <a:rPr lang="en-US" altLang="zh-TW" sz="2800" dirty="0">
                <a:solidFill>
                  <a:srgbClr val="336600"/>
                </a:solidFill>
                <a:ea typeface="新細明體" pitchFamily="18" charset="-120"/>
              </a:rPr>
              <a:t/>
            </a:r>
            <a:br>
              <a:rPr lang="en-US" altLang="zh-TW" sz="2800" dirty="0">
                <a:solidFill>
                  <a:srgbClr val="336600"/>
                </a:solidFill>
                <a:ea typeface="新細明體" pitchFamily="18" charset="-120"/>
              </a:rPr>
            </a:br>
            <a:r>
              <a:rPr lang="en-US" altLang="zh-TW" sz="2400" dirty="0" smtClean="0">
                <a:solidFill>
                  <a:srgbClr val="336600"/>
                </a:solidFill>
                <a:ea typeface="新細明體" pitchFamily="18" charset="-120"/>
              </a:rPr>
              <a:t>(Modified from Horse story in </a:t>
            </a:r>
            <a:r>
              <a:rPr lang="en-US" altLang="zh-TW" sz="2400" dirty="0" err="1" smtClean="0">
                <a:solidFill>
                  <a:srgbClr val="336600"/>
                </a:solidFill>
                <a:ea typeface="新細明體" pitchFamily="18" charset="-120"/>
              </a:rPr>
              <a:t>Hickmann</a:t>
            </a:r>
            <a:r>
              <a:rPr lang="en-US" altLang="zh-TW" sz="2400" dirty="0" smtClean="0">
                <a:solidFill>
                  <a:srgbClr val="336600"/>
                </a:solidFill>
                <a:ea typeface="新細明體" pitchFamily="18" charset="-120"/>
              </a:rPr>
              <a:t>, </a:t>
            </a:r>
            <a:r>
              <a:rPr lang="en-US" altLang="zh-TW" sz="2400" dirty="0">
                <a:solidFill>
                  <a:srgbClr val="336600"/>
                </a:solidFill>
                <a:ea typeface="新細明體" pitchFamily="18" charset="-120"/>
              </a:rPr>
              <a:t>2003) </a:t>
            </a:r>
          </a:p>
        </p:txBody>
      </p:sp>
      <p:pic>
        <p:nvPicPr>
          <p:cNvPr id="2050" name="Picture 2" descr="D:\tammylau\narrative study-20100720\story-stimuli\rabbit-mice-stories-20081126\1_001_new.jpg"/>
          <p:cNvPicPr>
            <a:picLocks noChangeAspect="1" noChangeArrowheads="1"/>
          </p:cNvPicPr>
          <p:nvPr/>
        </p:nvPicPr>
        <p:blipFill>
          <a:blip r:embed="rId3" cstate="print"/>
          <a:srcRect/>
          <a:stretch>
            <a:fillRect/>
          </a:stretch>
        </p:blipFill>
        <p:spPr bwMode="auto">
          <a:xfrm>
            <a:off x="76200" y="2514600"/>
            <a:ext cx="2923490" cy="2057400"/>
          </a:xfrm>
          <a:prstGeom prst="rect">
            <a:avLst/>
          </a:prstGeom>
          <a:noFill/>
        </p:spPr>
      </p:pic>
      <p:pic>
        <p:nvPicPr>
          <p:cNvPr id="2051" name="Picture 3" descr="D:\tammylau\narrative study-20100720\story-stimuli\rabbit-mice-stories-20081126\1_002_new.jpg"/>
          <p:cNvPicPr>
            <a:picLocks noChangeAspect="1" noChangeArrowheads="1"/>
          </p:cNvPicPr>
          <p:nvPr/>
        </p:nvPicPr>
        <p:blipFill>
          <a:blip r:embed="rId4" cstate="print"/>
          <a:srcRect/>
          <a:stretch>
            <a:fillRect/>
          </a:stretch>
        </p:blipFill>
        <p:spPr bwMode="auto">
          <a:xfrm>
            <a:off x="3096310" y="2514600"/>
            <a:ext cx="2923490" cy="2057400"/>
          </a:xfrm>
          <a:prstGeom prst="rect">
            <a:avLst/>
          </a:prstGeom>
          <a:noFill/>
        </p:spPr>
      </p:pic>
      <p:pic>
        <p:nvPicPr>
          <p:cNvPr id="2052" name="Picture 4" descr="D:\tammylau\narrative study-20100720\story-stimuli\rabbit-mice-stories-20081126\1_003_new.jpg"/>
          <p:cNvPicPr>
            <a:picLocks noChangeAspect="1" noChangeArrowheads="1"/>
          </p:cNvPicPr>
          <p:nvPr/>
        </p:nvPicPr>
        <p:blipFill>
          <a:blip r:embed="rId5" cstate="print"/>
          <a:srcRect/>
          <a:stretch>
            <a:fillRect/>
          </a:stretch>
        </p:blipFill>
        <p:spPr bwMode="auto">
          <a:xfrm>
            <a:off x="6090883" y="2514600"/>
            <a:ext cx="2976917" cy="2057400"/>
          </a:xfrm>
          <a:prstGeom prst="rect">
            <a:avLst/>
          </a:prstGeom>
          <a:noFill/>
        </p:spPr>
      </p:pic>
      <p:pic>
        <p:nvPicPr>
          <p:cNvPr id="2053" name="Picture 5" descr="D:\tammylau\narrative study-20100720\story-stimuli\rabbit-mice-stories-20081126\1_004_new.jpg"/>
          <p:cNvPicPr>
            <a:picLocks noChangeAspect="1" noChangeArrowheads="1"/>
          </p:cNvPicPr>
          <p:nvPr/>
        </p:nvPicPr>
        <p:blipFill>
          <a:blip r:embed="rId6" cstate="print"/>
          <a:srcRect/>
          <a:stretch>
            <a:fillRect/>
          </a:stretch>
        </p:blipFill>
        <p:spPr bwMode="auto">
          <a:xfrm>
            <a:off x="990600" y="4656931"/>
            <a:ext cx="3021011" cy="2129636"/>
          </a:xfrm>
          <a:prstGeom prst="rect">
            <a:avLst/>
          </a:prstGeom>
          <a:noFill/>
        </p:spPr>
      </p:pic>
      <p:pic>
        <p:nvPicPr>
          <p:cNvPr id="2054" name="Picture 6" descr="D:\tammylau\narrative study-20100720\story-stimuli\rabbit-mice-stories-20081126\1_005_new.jpg"/>
          <p:cNvPicPr>
            <a:picLocks noChangeAspect="1" noChangeArrowheads="1"/>
          </p:cNvPicPr>
          <p:nvPr/>
        </p:nvPicPr>
        <p:blipFill>
          <a:blip r:embed="rId7" cstate="print"/>
          <a:srcRect/>
          <a:stretch>
            <a:fillRect/>
          </a:stretch>
        </p:blipFill>
        <p:spPr bwMode="auto">
          <a:xfrm>
            <a:off x="4191000" y="4656931"/>
            <a:ext cx="3000186" cy="2111375"/>
          </a:xfrm>
          <a:prstGeom prst="rect">
            <a:avLst/>
          </a:prstGeom>
          <a:noFill/>
        </p:spPr>
      </p:pic>
      <p:sp>
        <p:nvSpPr>
          <p:cNvPr id="9" name="Title 3"/>
          <p:cNvSpPr txBox="1">
            <a:spLocks/>
          </p:cNvSpPr>
          <p:nvPr/>
        </p:nvSpPr>
        <p:spPr>
          <a:xfrm>
            <a:off x="457200" y="0"/>
            <a:ext cx="8229600" cy="1143000"/>
          </a:xfrm>
          <a:prstGeom prst="rect">
            <a:avLst/>
          </a:prstGeom>
        </p:spPr>
        <p:txBody>
          <a:bodyPr vert="horz" rtlCol="0" anchor="ctr">
            <a:normAutofit fontScale="90000"/>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zh-TW" sz="4100" b="1" i="0" u="none" strike="noStrike" kern="1200" cap="none" spc="0" normalizeH="0" baseline="0" noProof="0" dirty="0" smtClean="0">
                <a:ln>
                  <a:noFill/>
                </a:ln>
                <a:solidFill>
                  <a:srgbClr val="000099"/>
                </a:solidFill>
                <a:effectLst>
                  <a:outerShdw blurRad="31750" dist="25400" dir="5400000" algn="tl" rotWithShape="0">
                    <a:srgbClr val="000000">
                      <a:alpha val="25000"/>
                    </a:srgbClr>
                  </a:outerShdw>
                </a:effectLst>
                <a:uLnTx/>
                <a:uFillTx/>
                <a:latin typeface="+mj-lt"/>
                <a:ea typeface="+mj-ea"/>
                <a:cs typeface="+mj-cs"/>
              </a:rPr>
              <a:t>Methodology: narrative elicitation</a:t>
            </a:r>
            <a:endParaRPr kumimoji="0" lang="zh-TW" altLang="en-US" sz="4100" b="1" i="0" u="none" strike="noStrike" kern="1200" cap="none" spc="0" normalizeH="0" baseline="0" noProof="0" dirty="0">
              <a:ln>
                <a:noFill/>
              </a:ln>
              <a:solidFill>
                <a:srgbClr val="000099"/>
              </a:solidFill>
              <a:effectLst>
                <a:outerShdw blurRad="31750" dist="25400" dir="5400000" algn="tl" rotWithShape="0">
                  <a:srgbClr val="000000">
                    <a:alpha val="25000"/>
                  </a:srgbClr>
                </a:outerShdw>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lide Number Placeholder 13"/>
          <p:cNvSpPr>
            <a:spLocks noGrp="1"/>
          </p:cNvSpPr>
          <p:nvPr>
            <p:ph type="sldNum" sz="quarter" idx="12"/>
          </p:nvPr>
        </p:nvSpPr>
        <p:spPr/>
        <p:txBody>
          <a:bodyPr/>
          <a:lstStyle/>
          <a:p>
            <a:fld id="{26CFF094-8B55-4021-9F24-89C5C37C37A5}" type="slidenum">
              <a:rPr lang="en-US" smtClean="0"/>
              <a:pPr/>
              <a:t>35</a:t>
            </a:fld>
            <a:endParaRPr lang="en-US"/>
          </a:p>
        </p:txBody>
      </p:sp>
      <p:sp>
        <p:nvSpPr>
          <p:cNvPr id="38914" name="Rectangle 2"/>
          <p:cNvSpPr>
            <a:spLocks noGrp="1" noChangeArrowheads="1"/>
          </p:cNvSpPr>
          <p:nvPr>
            <p:ph type="title"/>
          </p:nvPr>
        </p:nvSpPr>
        <p:spPr>
          <a:xfrm>
            <a:off x="304800" y="990600"/>
            <a:ext cx="8229600" cy="1139826"/>
          </a:xfrm>
        </p:spPr>
        <p:txBody>
          <a:bodyPr/>
          <a:lstStyle/>
          <a:p>
            <a:pPr algn="ctr"/>
            <a:r>
              <a:rPr lang="en-US" altLang="zh-TW" sz="2800" dirty="0">
                <a:solidFill>
                  <a:srgbClr val="336600"/>
                </a:solidFill>
                <a:ea typeface="新細明體" pitchFamily="18" charset="-120"/>
              </a:rPr>
              <a:t>Elicitation materials – </a:t>
            </a:r>
            <a:r>
              <a:rPr lang="en-US" altLang="zh-TW" sz="2800" dirty="0" smtClean="0">
                <a:solidFill>
                  <a:srgbClr val="336600"/>
                </a:solidFill>
                <a:ea typeface="新細明體" pitchFamily="18" charset="-120"/>
              </a:rPr>
              <a:t>Mouse Story </a:t>
            </a:r>
            <a:r>
              <a:rPr lang="en-US" altLang="zh-TW" sz="2800" dirty="0">
                <a:solidFill>
                  <a:srgbClr val="336600"/>
                </a:solidFill>
                <a:ea typeface="新細明體" pitchFamily="18" charset="-120"/>
              </a:rPr>
              <a:t/>
            </a:r>
            <a:br>
              <a:rPr lang="en-US" altLang="zh-TW" sz="2800" dirty="0">
                <a:solidFill>
                  <a:srgbClr val="336600"/>
                </a:solidFill>
                <a:ea typeface="新細明體" pitchFamily="18" charset="-120"/>
              </a:rPr>
            </a:br>
            <a:r>
              <a:rPr lang="en-US" altLang="zh-TW" sz="2400" dirty="0" smtClean="0">
                <a:solidFill>
                  <a:srgbClr val="336600"/>
                </a:solidFill>
                <a:ea typeface="新細明體" pitchFamily="18" charset="-120"/>
              </a:rPr>
              <a:t>(Modified from Cat story in </a:t>
            </a:r>
            <a:r>
              <a:rPr lang="en-US" altLang="zh-TW" sz="2400" dirty="0" err="1" smtClean="0">
                <a:solidFill>
                  <a:srgbClr val="336600"/>
                </a:solidFill>
                <a:ea typeface="新細明體" pitchFamily="18" charset="-120"/>
              </a:rPr>
              <a:t>Hickmann</a:t>
            </a:r>
            <a:r>
              <a:rPr lang="en-US" altLang="zh-TW" sz="2400" dirty="0" smtClean="0">
                <a:solidFill>
                  <a:srgbClr val="336600"/>
                </a:solidFill>
                <a:ea typeface="新細明體" pitchFamily="18" charset="-120"/>
              </a:rPr>
              <a:t>, </a:t>
            </a:r>
            <a:r>
              <a:rPr lang="en-US" altLang="zh-TW" sz="2400" dirty="0">
                <a:solidFill>
                  <a:srgbClr val="336600"/>
                </a:solidFill>
                <a:ea typeface="新細明體" pitchFamily="18" charset="-120"/>
              </a:rPr>
              <a:t>2003) </a:t>
            </a:r>
          </a:p>
        </p:txBody>
      </p:sp>
      <p:pic>
        <p:nvPicPr>
          <p:cNvPr id="3074" name="Picture 2" descr="D:\tammylau\narrative study-20100720\story-stimuli\rabbit-mice-stories-20081126\2_001_new.jpg"/>
          <p:cNvPicPr>
            <a:picLocks noChangeAspect="1" noChangeArrowheads="1"/>
          </p:cNvPicPr>
          <p:nvPr/>
        </p:nvPicPr>
        <p:blipFill>
          <a:blip r:embed="rId3" cstate="print"/>
          <a:srcRect/>
          <a:stretch>
            <a:fillRect/>
          </a:stretch>
        </p:blipFill>
        <p:spPr bwMode="auto">
          <a:xfrm>
            <a:off x="53790" y="2057400"/>
            <a:ext cx="2971800" cy="2091399"/>
          </a:xfrm>
          <a:prstGeom prst="rect">
            <a:avLst/>
          </a:prstGeom>
          <a:noFill/>
        </p:spPr>
      </p:pic>
      <p:pic>
        <p:nvPicPr>
          <p:cNvPr id="3075" name="Picture 3" descr="D:\tammylau\narrative study-20100720\story-stimuli\rabbit-mice-stories-20081126\2_002_new.jpg"/>
          <p:cNvPicPr>
            <a:picLocks noChangeAspect="1" noChangeArrowheads="1"/>
          </p:cNvPicPr>
          <p:nvPr/>
        </p:nvPicPr>
        <p:blipFill>
          <a:blip r:embed="rId4" cstate="print"/>
          <a:srcRect/>
          <a:stretch>
            <a:fillRect/>
          </a:stretch>
        </p:blipFill>
        <p:spPr bwMode="auto">
          <a:xfrm>
            <a:off x="3091926" y="2057401"/>
            <a:ext cx="2971800" cy="2091398"/>
          </a:xfrm>
          <a:prstGeom prst="rect">
            <a:avLst/>
          </a:prstGeom>
          <a:noFill/>
        </p:spPr>
      </p:pic>
      <p:pic>
        <p:nvPicPr>
          <p:cNvPr id="3076" name="Picture 4" descr="D:\tammylau\narrative study-20100720\story-stimuli\rabbit-mice-stories-20081126\2_003_new.jpg"/>
          <p:cNvPicPr>
            <a:picLocks noChangeAspect="1" noChangeArrowheads="1"/>
          </p:cNvPicPr>
          <p:nvPr/>
        </p:nvPicPr>
        <p:blipFill>
          <a:blip r:embed="rId5" cstate="print"/>
          <a:srcRect/>
          <a:stretch>
            <a:fillRect/>
          </a:stretch>
        </p:blipFill>
        <p:spPr bwMode="auto">
          <a:xfrm>
            <a:off x="6096000" y="2057401"/>
            <a:ext cx="2971800" cy="2091398"/>
          </a:xfrm>
          <a:prstGeom prst="rect">
            <a:avLst/>
          </a:prstGeom>
          <a:noFill/>
        </p:spPr>
      </p:pic>
      <p:pic>
        <p:nvPicPr>
          <p:cNvPr id="3077" name="Picture 5" descr="D:\tammylau\narrative study-20100720\story-stimuli\rabbit-mice-stories-20081126\2_004_new.jpg"/>
          <p:cNvPicPr>
            <a:picLocks noChangeAspect="1" noChangeArrowheads="1"/>
          </p:cNvPicPr>
          <p:nvPr/>
        </p:nvPicPr>
        <p:blipFill>
          <a:blip r:embed="rId6" cstate="print"/>
          <a:srcRect/>
          <a:stretch>
            <a:fillRect/>
          </a:stretch>
        </p:blipFill>
        <p:spPr bwMode="auto">
          <a:xfrm>
            <a:off x="124510" y="4495801"/>
            <a:ext cx="2923490" cy="2057400"/>
          </a:xfrm>
          <a:prstGeom prst="rect">
            <a:avLst/>
          </a:prstGeom>
          <a:noFill/>
        </p:spPr>
      </p:pic>
      <p:pic>
        <p:nvPicPr>
          <p:cNvPr id="3078" name="Picture 6" descr="D:\tammylau\narrative study-20100720\story-stimuli\rabbit-mice-stories-20081126\2_006_new.jpg"/>
          <p:cNvPicPr>
            <a:picLocks noChangeAspect="1" noChangeArrowheads="1"/>
          </p:cNvPicPr>
          <p:nvPr/>
        </p:nvPicPr>
        <p:blipFill>
          <a:blip r:embed="rId7" cstate="print"/>
          <a:srcRect/>
          <a:stretch>
            <a:fillRect/>
          </a:stretch>
        </p:blipFill>
        <p:spPr bwMode="auto">
          <a:xfrm>
            <a:off x="6128274" y="4495801"/>
            <a:ext cx="2923490" cy="2057400"/>
          </a:xfrm>
          <a:prstGeom prst="rect">
            <a:avLst/>
          </a:prstGeom>
          <a:noFill/>
        </p:spPr>
      </p:pic>
      <p:pic>
        <p:nvPicPr>
          <p:cNvPr id="3079" name="Picture 7" descr="D:\tammylau\narrative study-20100720\story-stimuli\rabbit-mice-stories-20081126\2_005_new.jpg"/>
          <p:cNvPicPr>
            <a:picLocks noChangeAspect="1" noChangeArrowheads="1"/>
          </p:cNvPicPr>
          <p:nvPr/>
        </p:nvPicPr>
        <p:blipFill>
          <a:blip r:embed="rId8" cstate="print"/>
          <a:srcRect/>
          <a:stretch>
            <a:fillRect/>
          </a:stretch>
        </p:blipFill>
        <p:spPr bwMode="auto">
          <a:xfrm>
            <a:off x="3124200" y="4495801"/>
            <a:ext cx="2923490" cy="2057400"/>
          </a:xfrm>
          <a:prstGeom prst="rect">
            <a:avLst/>
          </a:prstGeom>
          <a:noFill/>
        </p:spPr>
      </p:pic>
      <p:sp>
        <p:nvSpPr>
          <p:cNvPr id="10" name="Title 3"/>
          <p:cNvSpPr txBox="1">
            <a:spLocks/>
          </p:cNvSpPr>
          <p:nvPr/>
        </p:nvSpPr>
        <p:spPr>
          <a:xfrm>
            <a:off x="457200" y="0"/>
            <a:ext cx="8229600" cy="1143000"/>
          </a:xfrm>
          <a:prstGeom prst="rect">
            <a:avLst/>
          </a:prstGeom>
        </p:spPr>
        <p:txBody>
          <a:bodyPr vert="horz" rtlCol="0" anchor="ctr">
            <a:normAutofit fontScale="90000"/>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zh-TW" sz="4100" b="1" i="0" u="none" strike="noStrike" kern="1200" cap="none" spc="0" normalizeH="0" baseline="0" noProof="0" dirty="0" smtClean="0">
                <a:ln>
                  <a:noFill/>
                </a:ln>
                <a:solidFill>
                  <a:srgbClr val="000099"/>
                </a:solidFill>
                <a:effectLst>
                  <a:outerShdw blurRad="31750" dist="25400" dir="5400000" algn="tl" rotWithShape="0">
                    <a:srgbClr val="000000">
                      <a:alpha val="25000"/>
                    </a:srgbClr>
                  </a:outerShdw>
                </a:effectLst>
                <a:uLnTx/>
                <a:uFillTx/>
                <a:latin typeface="+mj-lt"/>
                <a:ea typeface="+mj-ea"/>
                <a:cs typeface="+mj-cs"/>
              </a:rPr>
              <a:t>Methodology: narrative elicitation</a:t>
            </a:r>
            <a:endParaRPr kumimoji="0" lang="zh-TW" altLang="en-US" sz="4100" b="1" i="0" u="none" strike="noStrike" kern="1200" cap="none" spc="0" normalizeH="0" baseline="0" noProof="0" dirty="0">
              <a:ln>
                <a:noFill/>
              </a:ln>
              <a:solidFill>
                <a:srgbClr val="000099"/>
              </a:solidFill>
              <a:effectLst>
                <a:outerShdw blurRad="31750" dist="25400" dir="5400000" algn="tl" rotWithShape="0">
                  <a:srgbClr val="000000">
                    <a:alpha val="25000"/>
                  </a:srgbClr>
                </a:outerShdw>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altLang="zh-TW" sz="2800" dirty="0" smtClean="0"/>
              <a:t>The same </a:t>
            </a:r>
            <a:r>
              <a:rPr lang="en-US" altLang="zh-TW" sz="2800" dirty="0" smtClean="0"/>
              <a:t>narratives were elicited from 6 native speakers of Cantonese, 5 females and 1 male,  all in their twenties, as baseline data. </a:t>
            </a:r>
          </a:p>
          <a:p>
            <a:endParaRPr lang="zh-TW" altLang="en-US" dirty="0"/>
          </a:p>
        </p:txBody>
      </p:sp>
      <p:sp>
        <p:nvSpPr>
          <p:cNvPr id="3" name="Slide Number Placeholder 2"/>
          <p:cNvSpPr>
            <a:spLocks noGrp="1"/>
          </p:cNvSpPr>
          <p:nvPr>
            <p:ph type="sldNum" sz="quarter" idx="12"/>
          </p:nvPr>
        </p:nvSpPr>
        <p:spPr/>
        <p:txBody>
          <a:bodyPr/>
          <a:lstStyle/>
          <a:p>
            <a:fld id="{26CFF094-8B55-4021-9F24-89C5C37C37A5}" type="slidenum">
              <a:rPr lang="en-US" smtClean="0"/>
              <a:pPr/>
              <a:t>36</a:t>
            </a:fld>
            <a:endParaRPr lang="en-US"/>
          </a:p>
        </p:txBody>
      </p:sp>
      <p:sp>
        <p:nvSpPr>
          <p:cNvPr id="4" name="Title 3"/>
          <p:cNvSpPr>
            <a:spLocks noGrp="1"/>
          </p:cNvSpPr>
          <p:nvPr>
            <p:ph type="title"/>
          </p:nvPr>
        </p:nvSpPr>
        <p:spPr/>
        <p:txBody>
          <a:bodyPr>
            <a:normAutofit fontScale="90000"/>
          </a:bodyPr>
          <a:lstStyle/>
          <a:p>
            <a:r>
              <a:rPr lang="en-US" altLang="zh-TW" dirty="0" smtClean="0">
                <a:solidFill>
                  <a:srgbClr val="000099"/>
                </a:solidFill>
              </a:rPr>
              <a:t>Methodology: narrative elicitation</a:t>
            </a:r>
            <a:endParaRPr lang="zh-TW" altLang="en-US" dirty="0">
              <a:solidFill>
                <a:srgbClr val="000099"/>
              </a:solidFill>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685800"/>
            <a:ext cx="9144000" cy="6172200"/>
          </a:xfrm>
          <a:solidFill>
            <a:schemeClr val="bg1"/>
          </a:solidFill>
        </p:spPr>
        <p:txBody>
          <a:bodyPr>
            <a:noAutofit/>
          </a:bodyPr>
          <a:lstStyle/>
          <a:p>
            <a:pPr>
              <a:buNone/>
            </a:pPr>
            <a:endParaRPr lang="en-US" altLang="zh-TW" sz="2400" u="sng" dirty="0" smtClean="0"/>
          </a:p>
          <a:p>
            <a:pPr>
              <a:buNone/>
            </a:pPr>
            <a:r>
              <a:rPr lang="en-US" altLang="zh-TW" sz="2400" u="sng" dirty="0" smtClean="0"/>
              <a:t>Data coding:</a:t>
            </a:r>
          </a:p>
          <a:p>
            <a:pPr marL="624078" indent="-514350">
              <a:buClr>
                <a:srgbClr val="000099"/>
              </a:buClr>
              <a:buFont typeface="+mj-lt"/>
              <a:buAutoNum type="arabicParenR"/>
            </a:pPr>
            <a:r>
              <a:rPr lang="en-US" altLang="zh-TW" sz="2400" dirty="0" smtClean="0">
                <a:solidFill>
                  <a:srgbClr val="000099"/>
                </a:solidFill>
              </a:rPr>
              <a:t>Referential functions:</a:t>
            </a:r>
          </a:p>
          <a:p>
            <a:pPr lvl="1"/>
            <a:r>
              <a:rPr lang="en-US" altLang="zh-TW" sz="2200" b="1" u="sng" dirty="0" smtClean="0">
                <a:solidFill>
                  <a:srgbClr val="FF0000"/>
                </a:solidFill>
              </a:rPr>
              <a:t>Introduction</a:t>
            </a:r>
            <a:r>
              <a:rPr lang="en-US" altLang="zh-TW" sz="2200" dirty="0" smtClean="0"/>
              <a:t>: </a:t>
            </a:r>
            <a:r>
              <a:rPr lang="en-US" altLang="zh-TW" sz="2200" dirty="0" smtClean="0"/>
              <a:t>a nominal, </a:t>
            </a:r>
            <a:r>
              <a:rPr lang="en-US" altLang="zh-TW" sz="2200" dirty="0" smtClean="0"/>
              <a:t>overt or covert, that is used as the first mention of a character</a:t>
            </a:r>
          </a:p>
          <a:p>
            <a:pPr lvl="1"/>
            <a:r>
              <a:rPr lang="en-US" altLang="zh-TW" sz="2200" b="1" u="sng" dirty="0" smtClean="0">
                <a:solidFill>
                  <a:srgbClr val="FF0000"/>
                </a:solidFill>
              </a:rPr>
              <a:t>Reintroduction</a:t>
            </a:r>
            <a:r>
              <a:rPr lang="en-US" altLang="zh-TW" sz="2200" dirty="0" smtClean="0"/>
              <a:t>: </a:t>
            </a:r>
            <a:r>
              <a:rPr lang="en-US" altLang="zh-TW" sz="2200" dirty="0" smtClean="0"/>
              <a:t>a nominal, </a:t>
            </a:r>
            <a:r>
              <a:rPr lang="en-US" altLang="zh-TW" sz="2200" dirty="0" smtClean="0"/>
              <a:t>overt or covert, is regarded as ‘reintroduction’ </a:t>
            </a:r>
            <a:r>
              <a:rPr lang="en-US" altLang="zh-TW" sz="2200" dirty="0" smtClean="0"/>
              <a:t>if the </a:t>
            </a:r>
            <a:r>
              <a:rPr lang="en-US" altLang="zh-TW" sz="2200" dirty="0" smtClean="0"/>
              <a:t>same </a:t>
            </a:r>
            <a:r>
              <a:rPr lang="en-US" altLang="zh-TW" sz="2200" dirty="0" smtClean="0"/>
              <a:t>character has not been mentioned </a:t>
            </a:r>
            <a:r>
              <a:rPr lang="en-US" altLang="zh-TW" sz="2200" dirty="0" smtClean="0"/>
              <a:t>in the previous utterance. </a:t>
            </a:r>
          </a:p>
          <a:p>
            <a:pPr lvl="1"/>
            <a:r>
              <a:rPr lang="en-US" altLang="zh-TW" sz="2200" b="1" u="sng" dirty="0" smtClean="0">
                <a:solidFill>
                  <a:srgbClr val="FF0000"/>
                </a:solidFill>
              </a:rPr>
              <a:t>Maintenance</a:t>
            </a:r>
            <a:r>
              <a:rPr lang="en-US" altLang="zh-TW" sz="2200" dirty="0" smtClean="0"/>
              <a:t>: </a:t>
            </a:r>
            <a:r>
              <a:rPr lang="en-US" altLang="zh-TW" sz="2200" dirty="0" smtClean="0"/>
              <a:t>a nominal, </a:t>
            </a:r>
            <a:r>
              <a:rPr lang="en-US" altLang="zh-TW" sz="2200" dirty="0" smtClean="0"/>
              <a:t>overt or covert, is regarded as ‘maintenance’ if </a:t>
            </a:r>
            <a:r>
              <a:rPr lang="en-US" altLang="zh-TW" sz="2200" dirty="0" smtClean="0"/>
              <a:t>the </a:t>
            </a:r>
            <a:r>
              <a:rPr lang="en-US" altLang="zh-TW" sz="2200" dirty="0" smtClean="0"/>
              <a:t>same </a:t>
            </a:r>
            <a:r>
              <a:rPr lang="en-US" altLang="zh-TW" sz="2200" dirty="0" smtClean="0"/>
              <a:t>character has been mentioned </a:t>
            </a:r>
            <a:r>
              <a:rPr lang="en-US" altLang="zh-TW" sz="2200" dirty="0" smtClean="0"/>
              <a:t>in the previous utterance. </a:t>
            </a:r>
          </a:p>
          <a:p>
            <a:pPr marL="624078" indent="-514350">
              <a:buClr>
                <a:srgbClr val="000099"/>
              </a:buClr>
              <a:buFont typeface="+mj-lt"/>
              <a:buAutoNum type="arabicParenR"/>
            </a:pPr>
            <a:r>
              <a:rPr lang="en-US" altLang="zh-TW" sz="2400" dirty="0" smtClean="0">
                <a:solidFill>
                  <a:srgbClr val="000099"/>
                </a:solidFill>
              </a:rPr>
              <a:t>NP forms</a:t>
            </a:r>
          </a:p>
          <a:p>
            <a:pPr marL="624078" indent="-514350">
              <a:buClr>
                <a:srgbClr val="000099"/>
              </a:buClr>
              <a:buFont typeface="+mj-lt"/>
              <a:buAutoNum type="arabicParenR"/>
            </a:pPr>
            <a:r>
              <a:rPr lang="en-US" altLang="zh-TW" sz="2400" dirty="0" smtClean="0">
                <a:solidFill>
                  <a:srgbClr val="000099"/>
                </a:solidFill>
              </a:rPr>
              <a:t>Syntactic position</a:t>
            </a:r>
          </a:p>
          <a:p>
            <a:pPr marL="624078" indent="-514350">
              <a:buClr>
                <a:srgbClr val="000099"/>
              </a:buClr>
              <a:buFont typeface="+mj-lt"/>
              <a:buAutoNum type="arabicParenR"/>
            </a:pPr>
            <a:r>
              <a:rPr lang="en-US" altLang="zh-TW" sz="2400" dirty="0" smtClean="0">
                <a:solidFill>
                  <a:srgbClr val="000099"/>
                </a:solidFill>
              </a:rPr>
              <a:t>Other relevant information</a:t>
            </a:r>
          </a:p>
          <a:p>
            <a:pPr lvl="1"/>
            <a:endParaRPr lang="en-US" altLang="zh-TW" sz="2400" dirty="0" smtClean="0"/>
          </a:p>
        </p:txBody>
      </p:sp>
      <p:sp>
        <p:nvSpPr>
          <p:cNvPr id="3" name="Slide Number Placeholder 2"/>
          <p:cNvSpPr>
            <a:spLocks noGrp="1"/>
          </p:cNvSpPr>
          <p:nvPr>
            <p:ph type="sldNum" sz="quarter" idx="12"/>
          </p:nvPr>
        </p:nvSpPr>
        <p:spPr/>
        <p:txBody>
          <a:bodyPr/>
          <a:lstStyle/>
          <a:p>
            <a:fld id="{26CFF094-8B55-4021-9F24-89C5C37C37A5}" type="slidenum">
              <a:rPr lang="en-US" smtClean="0"/>
              <a:pPr/>
              <a:t>37</a:t>
            </a:fld>
            <a:endParaRPr lang="en-US"/>
          </a:p>
        </p:txBody>
      </p:sp>
      <p:sp>
        <p:nvSpPr>
          <p:cNvPr id="4" name="Title 3"/>
          <p:cNvSpPr>
            <a:spLocks noGrp="1"/>
          </p:cNvSpPr>
          <p:nvPr>
            <p:ph type="title"/>
          </p:nvPr>
        </p:nvSpPr>
        <p:spPr>
          <a:xfrm>
            <a:off x="457200" y="334962"/>
            <a:ext cx="8229600" cy="731838"/>
          </a:xfrm>
        </p:spPr>
        <p:txBody>
          <a:bodyPr>
            <a:normAutofit/>
          </a:bodyPr>
          <a:lstStyle/>
          <a:p>
            <a:r>
              <a:rPr lang="en-US" altLang="zh-TW" dirty="0" smtClean="0">
                <a:solidFill>
                  <a:srgbClr val="000099"/>
                </a:solidFill>
              </a:rPr>
              <a:t>Methodology: Data Coding</a:t>
            </a:r>
            <a:endParaRPr lang="zh-TW" altLang="en-US" dirty="0">
              <a:solidFill>
                <a:srgbClr val="000099"/>
              </a:solidFill>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altLang="zh-TW" dirty="0" smtClean="0">
                <a:solidFill>
                  <a:srgbClr val="000099"/>
                </a:solidFill>
              </a:rPr>
              <a:t>Preliminary Findings</a:t>
            </a:r>
            <a:endParaRPr lang="zh-TW" altLang="en-US" dirty="0">
              <a:solidFill>
                <a:srgbClr val="000099"/>
              </a:solidFill>
            </a:endParaRPr>
          </a:p>
        </p:txBody>
      </p:sp>
      <p:sp>
        <p:nvSpPr>
          <p:cNvPr id="3" name="Slide Number Placeholder 2"/>
          <p:cNvSpPr>
            <a:spLocks noGrp="1"/>
          </p:cNvSpPr>
          <p:nvPr>
            <p:ph type="sldNum" sz="quarter" idx="12"/>
          </p:nvPr>
        </p:nvSpPr>
        <p:spPr/>
        <p:txBody>
          <a:bodyPr/>
          <a:lstStyle/>
          <a:p>
            <a:fld id="{26CFF094-8B55-4021-9F24-89C5C37C37A5}" type="slidenum">
              <a:rPr lang="en-US" smtClean="0"/>
              <a:pPr/>
              <a:t>38</a:t>
            </a:fld>
            <a:endParaRPr lang="en-US"/>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26CFF094-8B55-4021-9F24-89C5C37C37A5}" type="slidenum">
              <a:rPr lang="en-US" smtClean="0"/>
              <a:pPr/>
              <a:t>39</a:t>
            </a:fld>
            <a:endParaRPr lang="en-US"/>
          </a:p>
        </p:txBody>
      </p:sp>
      <p:sp>
        <p:nvSpPr>
          <p:cNvPr id="4" name="Title 3"/>
          <p:cNvSpPr>
            <a:spLocks noGrp="1"/>
          </p:cNvSpPr>
          <p:nvPr>
            <p:ph type="title"/>
          </p:nvPr>
        </p:nvSpPr>
        <p:spPr>
          <a:xfrm>
            <a:off x="152400" y="152400"/>
            <a:ext cx="8229600" cy="960438"/>
          </a:xfrm>
        </p:spPr>
        <p:txBody>
          <a:bodyPr/>
          <a:lstStyle/>
          <a:p>
            <a:r>
              <a:rPr lang="en-US" altLang="zh-TW" dirty="0" smtClean="0">
                <a:solidFill>
                  <a:srgbClr val="000099"/>
                </a:solidFill>
              </a:rPr>
              <a:t>Preliminary Findings</a:t>
            </a:r>
            <a:endParaRPr lang="zh-TW" altLang="en-US" dirty="0">
              <a:solidFill>
                <a:srgbClr val="000099"/>
              </a:solidFill>
            </a:endParaRPr>
          </a:p>
        </p:txBody>
      </p:sp>
      <p:graphicFrame>
        <p:nvGraphicFramePr>
          <p:cNvPr id="5" name="Table 4"/>
          <p:cNvGraphicFramePr>
            <a:graphicFrameLocks noGrp="1"/>
          </p:cNvGraphicFramePr>
          <p:nvPr/>
        </p:nvGraphicFramePr>
        <p:xfrm>
          <a:off x="152401" y="1944484"/>
          <a:ext cx="8991601" cy="4456316"/>
        </p:xfrm>
        <a:graphic>
          <a:graphicData uri="http://schemas.openxmlformats.org/drawingml/2006/table">
            <a:tbl>
              <a:tblPr/>
              <a:tblGrid>
                <a:gridCol w="1989292"/>
                <a:gridCol w="1273147"/>
                <a:gridCol w="1035136"/>
                <a:gridCol w="1612299"/>
                <a:gridCol w="1586753"/>
                <a:gridCol w="1494974"/>
              </a:tblGrid>
              <a:tr h="655463">
                <a:tc rowSpan="2">
                  <a:txBody>
                    <a:bodyPr/>
                    <a:lstStyle/>
                    <a:p>
                      <a:pPr algn="ctr"/>
                      <a:r>
                        <a:rPr lang="en-US" altLang="zh-TW" sz="2400" b="1" kern="100" dirty="0" smtClean="0">
                          <a:latin typeface="Calibri"/>
                          <a:cs typeface="Times New Roman"/>
                        </a:rPr>
                        <a:t>Referential functions</a:t>
                      </a:r>
                      <a:endParaRPr lang="zh-TW" sz="2400" b="1" kern="100" dirty="0">
                        <a:latin typeface="Calibri"/>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rowSpan="2">
                  <a:txBody>
                    <a:bodyPr/>
                    <a:lstStyle/>
                    <a:p>
                      <a:pPr algn="ctr">
                        <a:spcAft>
                          <a:spcPts val="0"/>
                        </a:spcAft>
                      </a:pPr>
                      <a:r>
                        <a:rPr lang="en-US" sz="2200" b="1" kern="0" dirty="0">
                          <a:solidFill>
                            <a:srgbClr val="000000"/>
                          </a:solidFill>
                          <a:latin typeface="Calibri"/>
                          <a:ea typeface="新細明體"/>
                          <a:cs typeface="Calibri"/>
                        </a:rPr>
                        <a:t>Adult hearing </a:t>
                      </a:r>
                      <a:r>
                        <a:rPr lang="en-US" sz="2200" b="1" kern="0" dirty="0" smtClean="0">
                          <a:solidFill>
                            <a:srgbClr val="000000"/>
                          </a:solidFill>
                          <a:latin typeface="Calibri"/>
                          <a:ea typeface="新細明體"/>
                          <a:cs typeface="Calibri"/>
                        </a:rPr>
                        <a:t>speakers</a:t>
                      </a:r>
                    </a:p>
                    <a:p>
                      <a:pPr algn="ctr">
                        <a:spcAft>
                          <a:spcPts val="0"/>
                        </a:spcAft>
                      </a:pPr>
                      <a:r>
                        <a:rPr lang="en-US" altLang="zh-TW" sz="2200" b="1" kern="0" dirty="0" smtClean="0">
                          <a:solidFill>
                            <a:srgbClr val="000000"/>
                          </a:solidFill>
                          <a:latin typeface="Calibri"/>
                          <a:ea typeface="新細明體"/>
                          <a:cs typeface="Calibri"/>
                        </a:rPr>
                        <a:t>n=6</a:t>
                      </a:r>
                      <a:endParaRPr lang="zh-TW" sz="2200"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gridSpan="4">
                  <a:txBody>
                    <a:bodyPr/>
                    <a:lstStyle/>
                    <a:p>
                      <a:pPr indent="349885" algn="ctr">
                        <a:spcAft>
                          <a:spcPts val="0"/>
                        </a:spcAft>
                      </a:pPr>
                      <a:r>
                        <a:rPr lang="en-US" sz="2200" b="1" kern="0">
                          <a:solidFill>
                            <a:srgbClr val="000000"/>
                          </a:solidFill>
                          <a:latin typeface="Calibri"/>
                          <a:ea typeface="新細明體"/>
                          <a:cs typeface="Calibri"/>
                        </a:rPr>
                        <a:t>Deaf and hard of hearing children</a:t>
                      </a:r>
                      <a:endParaRPr lang="zh-TW" sz="2200" kern="10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r h="1834464">
                <a:tc vMerge="1">
                  <a:txBody>
                    <a:bodyPr/>
                    <a:lstStyle/>
                    <a:p>
                      <a:endParaRPr lang="zh-TW" altLang="en-US"/>
                    </a:p>
                  </a:txBody>
                  <a:tcPr/>
                </a:tc>
                <a:tc vMerge="1">
                  <a:txBody>
                    <a:bodyPr/>
                    <a:lstStyle/>
                    <a:p>
                      <a:endParaRPr lang="zh-TW" altLang="en-US"/>
                    </a:p>
                  </a:txBody>
                  <a:tcPr/>
                </a:tc>
                <a:tc>
                  <a:txBody>
                    <a:bodyPr/>
                    <a:lstStyle/>
                    <a:p>
                      <a:pPr algn="ctr">
                        <a:spcAft>
                          <a:spcPts val="0"/>
                        </a:spcAft>
                      </a:pPr>
                      <a:r>
                        <a:rPr lang="en-US" sz="2200" b="1" kern="0" dirty="0" smtClean="0">
                          <a:solidFill>
                            <a:srgbClr val="000000"/>
                          </a:solidFill>
                          <a:latin typeface="Calibri"/>
                          <a:ea typeface="新細明體"/>
                          <a:cs typeface="Calibri"/>
                        </a:rPr>
                        <a:t>D/</a:t>
                      </a:r>
                      <a:r>
                        <a:rPr lang="en-US" sz="2200" b="1" kern="0" dirty="0" err="1" smtClean="0">
                          <a:solidFill>
                            <a:srgbClr val="000000"/>
                          </a:solidFill>
                          <a:latin typeface="Calibri"/>
                          <a:ea typeface="新細明體"/>
                          <a:cs typeface="Calibri"/>
                        </a:rPr>
                        <a:t>hh</a:t>
                      </a:r>
                      <a:r>
                        <a:rPr lang="en-US" sz="2200" b="1" kern="0" baseline="0" dirty="0" smtClean="0">
                          <a:solidFill>
                            <a:srgbClr val="000000"/>
                          </a:solidFill>
                          <a:latin typeface="Calibri"/>
                          <a:ea typeface="新細明體"/>
                          <a:cs typeface="Calibri"/>
                        </a:rPr>
                        <a:t> </a:t>
                      </a:r>
                      <a:r>
                        <a:rPr lang="en-US" sz="2200" b="1" kern="0" dirty="0" smtClean="0">
                          <a:solidFill>
                            <a:srgbClr val="000000"/>
                          </a:solidFill>
                          <a:latin typeface="Calibri"/>
                          <a:ea typeface="新細明體"/>
                          <a:cs typeface="Calibri"/>
                        </a:rPr>
                        <a:t>Total</a:t>
                      </a:r>
                      <a:r>
                        <a:rPr lang="en-US" sz="2200" b="1" kern="0" dirty="0">
                          <a:solidFill>
                            <a:srgbClr val="000000"/>
                          </a:solidFill>
                          <a:latin typeface="Calibri"/>
                          <a:ea typeface="新細明體"/>
                          <a:cs typeface="Calibri"/>
                        </a:rPr>
                        <a:t>:</a:t>
                      </a:r>
                      <a:endParaRPr lang="zh-TW" sz="2200"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2200" b="1" kern="0" dirty="0">
                          <a:solidFill>
                            <a:srgbClr val="000000"/>
                          </a:solidFill>
                          <a:latin typeface="Calibri"/>
                          <a:ea typeface="新細明體"/>
                          <a:cs typeface="Calibri"/>
                        </a:rPr>
                        <a:t>Group A</a:t>
                      </a:r>
                      <a:endParaRPr lang="zh-TW" sz="2200" kern="100" dirty="0">
                        <a:latin typeface="Calibri"/>
                        <a:ea typeface="新細明體"/>
                        <a:cs typeface="Times New Roman"/>
                      </a:endParaRPr>
                    </a:p>
                    <a:p>
                      <a:pPr algn="ctr">
                        <a:spcAft>
                          <a:spcPts val="0"/>
                        </a:spcAft>
                      </a:pPr>
                      <a:r>
                        <a:rPr lang="en-US" sz="2200" b="1" kern="0" dirty="0">
                          <a:solidFill>
                            <a:srgbClr val="000000"/>
                          </a:solidFill>
                          <a:latin typeface="Calibri"/>
                          <a:ea typeface="新細明體"/>
                          <a:cs typeface="Calibri"/>
                        </a:rPr>
                        <a:t>(2;0 - 3;11)</a:t>
                      </a:r>
                      <a:br>
                        <a:rPr lang="en-US" sz="2200" b="1" kern="0" dirty="0">
                          <a:solidFill>
                            <a:srgbClr val="000000"/>
                          </a:solidFill>
                          <a:latin typeface="Calibri"/>
                          <a:ea typeface="新細明體"/>
                          <a:cs typeface="Calibri"/>
                        </a:rPr>
                      </a:br>
                      <a:r>
                        <a:rPr lang="en-US" sz="2200" b="1" kern="0" dirty="0" smtClean="0">
                          <a:solidFill>
                            <a:srgbClr val="000000"/>
                          </a:solidFill>
                          <a:latin typeface="Calibri"/>
                          <a:ea typeface="新細明體"/>
                          <a:cs typeface="Calibri"/>
                        </a:rPr>
                        <a:t>n=2</a:t>
                      </a:r>
                      <a:endParaRPr lang="zh-TW" sz="2200"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2200" b="1" kern="0" dirty="0">
                          <a:solidFill>
                            <a:srgbClr val="000000"/>
                          </a:solidFill>
                          <a:latin typeface="Calibri"/>
                          <a:ea typeface="新細明體"/>
                          <a:cs typeface="Calibri"/>
                        </a:rPr>
                        <a:t>Group B</a:t>
                      </a:r>
                      <a:endParaRPr lang="zh-TW" sz="2200" kern="100" dirty="0">
                        <a:latin typeface="Calibri"/>
                        <a:ea typeface="新細明體"/>
                        <a:cs typeface="Times New Roman"/>
                      </a:endParaRPr>
                    </a:p>
                    <a:p>
                      <a:pPr algn="ctr">
                        <a:spcAft>
                          <a:spcPts val="0"/>
                        </a:spcAft>
                      </a:pPr>
                      <a:r>
                        <a:rPr lang="en-US" sz="2200" b="1" kern="0" dirty="0">
                          <a:solidFill>
                            <a:srgbClr val="000000"/>
                          </a:solidFill>
                          <a:latin typeface="Calibri"/>
                          <a:ea typeface="新細明體"/>
                          <a:cs typeface="Calibri"/>
                        </a:rPr>
                        <a:t>(4;0 - 5;11)</a:t>
                      </a:r>
                      <a:br>
                        <a:rPr lang="en-US" sz="2200" b="1" kern="0" dirty="0">
                          <a:solidFill>
                            <a:srgbClr val="000000"/>
                          </a:solidFill>
                          <a:latin typeface="Calibri"/>
                          <a:ea typeface="新細明體"/>
                          <a:cs typeface="Calibri"/>
                        </a:rPr>
                      </a:br>
                      <a:r>
                        <a:rPr lang="en-US" sz="2200" b="1" kern="0" dirty="0" smtClean="0">
                          <a:solidFill>
                            <a:srgbClr val="000000"/>
                          </a:solidFill>
                          <a:latin typeface="Calibri"/>
                          <a:ea typeface="新細明體"/>
                          <a:cs typeface="Calibri"/>
                        </a:rPr>
                        <a:t>n=8</a:t>
                      </a:r>
                      <a:endParaRPr lang="zh-TW" sz="2200"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2200" b="1" kern="0" dirty="0">
                          <a:solidFill>
                            <a:srgbClr val="000000"/>
                          </a:solidFill>
                          <a:latin typeface="Calibri"/>
                          <a:ea typeface="新細明體"/>
                          <a:cs typeface="Calibri"/>
                        </a:rPr>
                        <a:t>Group C</a:t>
                      </a:r>
                      <a:endParaRPr lang="zh-TW" sz="2200" kern="100" dirty="0">
                        <a:latin typeface="Calibri"/>
                        <a:ea typeface="新細明體"/>
                        <a:cs typeface="Times New Roman"/>
                      </a:endParaRPr>
                    </a:p>
                    <a:p>
                      <a:pPr algn="ctr">
                        <a:spcAft>
                          <a:spcPts val="0"/>
                        </a:spcAft>
                      </a:pPr>
                      <a:r>
                        <a:rPr lang="en-US" sz="2200" b="1" kern="0" dirty="0">
                          <a:solidFill>
                            <a:srgbClr val="000000"/>
                          </a:solidFill>
                          <a:latin typeface="Calibri"/>
                          <a:ea typeface="新細明體"/>
                          <a:cs typeface="Calibri"/>
                        </a:rPr>
                        <a:t>(6;0 or above)</a:t>
                      </a:r>
                      <a:br>
                        <a:rPr lang="en-US" sz="2200" b="1" kern="0" dirty="0">
                          <a:solidFill>
                            <a:srgbClr val="000000"/>
                          </a:solidFill>
                          <a:latin typeface="Calibri"/>
                          <a:ea typeface="新細明體"/>
                          <a:cs typeface="Calibri"/>
                        </a:rPr>
                      </a:br>
                      <a:r>
                        <a:rPr lang="en-US" sz="2200" b="1" kern="0" dirty="0" smtClean="0">
                          <a:solidFill>
                            <a:srgbClr val="000000"/>
                          </a:solidFill>
                          <a:latin typeface="Calibri"/>
                          <a:ea typeface="新細明體"/>
                          <a:cs typeface="Calibri"/>
                        </a:rPr>
                        <a:t>n=5</a:t>
                      </a:r>
                      <a:endParaRPr lang="zh-TW" sz="2200"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655463">
                <a:tc>
                  <a:txBody>
                    <a:bodyPr/>
                    <a:lstStyle/>
                    <a:p>
                      <a:pPr>
                        <a:spcAft>
                          <a:spcPts val="0"/>
                        </a:spcAft>
                      </a:pPr>
                      <a:r>
                        <a:rPr lang="en-US" sz="2400" b="1" kern="0" dirty="0">
                          <a:solidFill>
                            <a:srgbClr val="000000"/>
                          </a:solidFill>
                          <a:latin typeface="Calibri"/>
                          <a:ea typeface="新細明體"/>
                          <a:cs typeface="Calibri"/>
                        </a:rPr>
                        <a:t>Introduction</a:t>
                      </a:r>
                      <a:endParaRPr lang="zh-TW" sz="2400"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2200" b="1" kern="0" dirty="0">
                          <a:solidFill>
                            <a:srgbClr val="000000"/>
                          </a:solidFill>
                          <a:latin typeface="Calibri"/>
                          <a:ea typeface="新細明體"/>
                          <a:cs typeface="Calibri"/>
                        </a:rPr>
                        <a:t>42</a:t>
                      </a:r>
                      <a:endParaRPr lang="zh-TW" sz="2200" b="1"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ctr">
                        <a:spcAft>
                          <a:spcPts val="0"/>
                        </a:spcAft>
                      </a:pPr>
                      <a:r>
                        <a:rPr lang="en-US" sz="2200" b="1" kern="0" dirty="0">
                          <a:solidFill>
                            <a:srgbClr val="000000"/>
                          </a:solidFill>
                          <a:latin typeface="Calibri"/>
                          <a:ea typeface="新細明體"/>
                          <a:cs typeface="Calibri"/>
                        </a:rPr>
                        <a:t>85</a:t>
                      </a:r>
                      <a:endParaRPr lang="zh-TW" sz="2200" b="1"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a:spcAft>
                          <a:spcPts val="0"/>
                        </a:spcAft>
                      </a:pPr>
                      <a:r>
                        <a:rPr lang="en-US" sz="2200" b="1" kern="0" dirty="0">
                          <a:solidFill>
                            <a:srgbClr val="000000"/>
                          </a:solidFill>
                          <a:latin typeface="Calibri"/>
                          <a:ea typeface="新細明體"/>
                          <a:cs typeface="Calibri"/>
                        </a:rPr>
                        <a:t>8</a:t>
                      </a:r>
                      <a:endParaRPr lang="zh-TW" sz="2200" b="1"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2200" b="1" kern="0">
                          <a:solidFill>
                            <a:srgbClr val="000000"/>
                          </a:solidFill>
                          <a:latin typeface="Calibri"/>
                          <a:ea typeface="新細明體"/>
                          <a:cs typeface="Calibri"/>
                        </a:rPr>
                        <a:t>43</a:t>
                      </a:r>
                      <a:endParaRPr lang="zh-TW" sz="2200" b="1" kern="10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2200" b="1" kern="0">
                          <a:solidFill>
                            <a:srgbClr val="000000"/>
                          </a:solidFill>
                          <a:latin typeface="Calibri"/>
                          <a:ea typeface="新細明體"/>
                          <a:cs typeface="Calibri"/>
                        </a:rPr>
                        <a:t>34</a:t>
                      </a:r>
                      <a:endParaRPr lang="zh-TW" sz="2200" b="1" kern="10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655463">
                <a:tc>
                  <a:txBody>
                    <a:bodyPr/>
                    <a:lstStyle/>
                    <a:p>
                      <a:pPr>
                        <a:spcAft>
                          <a:spcPts val="0"/>
                        </a:spcAft>
                      </a:pPr>
                      <a:r>
                        <a:rPr lang="en-US" sz="2400" b="1" kern="0" dirty="0">
                          <a:solidFill>
                            <a:srgbClr val="000000"/>
                          </a:solidFill>
                          <a:latin typeface="Calibri"/>
                          <a:ea typeface="新細明體"/>
                          <a:cs typeface="Calibri"/>
                        </a:rPr>
                        <a:t>Maintenance</a:t>
                      </a:r>
                      <a:endParaRPr lang="zh-TW" sz="2400"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2200" b="1" kern="0" dirty="0" smtClean="0">
                          <a:solidFill>
                            <a:srgbClr val="000000"/>
                          </a:solidFill>
                          <a:latin typeface="Calibri"/>
                          <a:ea typeface="新細明體"/>
                          <a:cs typeface="Calibri"/>
                        </a:rPr>
                        <a:t>103</a:t>
                      </a:r>
                      <a:endParaRPr lang="zh-TW" sz="2200" b="1"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ctr">
                        <a:spcAft>
                          <a:spcPts val="0"/>
                        </a:spcAft>
                      </a:pPr>
                      <a:r>
                        <a:rPr lang="en-US" sz="2200" b="1" kern="0" dirty="0">
                          <a:solidFill>
                            <a:srgbClr val="000000"/>
                          </a:solidFill>
                          <a:latin typeface="Calibri"/>
                          <a:ea typeface="新細明體"/>
                          <a:cs typeface="Calibri"/>
                        </a:rPr>
                        <a:t>154</a:t>
                      </a:r>
                      <a:endParaRPr lang="zh-TW" sz="2200" b="1"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a:spcAft>
                          <a:spcPts val="0"/>
                        </a:spcAft>
                      </a:pPr>
                      <a:r>
                        <a:rPr lang="en-US" sz="2200" b="1" kern="0" dirty="0">
                          <a:solidFill>
                            <a:srgbClr val="000000"/>
                          </a:solidFill>
                          <a:latin typeface="Calibri"/>
                          <a:ea typeface="新細明體"/>
                          <a:cs typeface="Calibri"/>
                        </a:rPr>
                        <a:t>15</a:t>
                      </a:r>
                      <a:endParaRPr lang="zh-TW" sz="2200" b="1"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2200" b="1" kern="0" dirty="0">
                          <a:solidFill>
                            <a:srgbClr val="000000"/>
                          </a:solidFill>
                          <a:latin typeface="Calibri"/>
                          <a:ea typeface="新細明體"/>
                          <a:cs typeface="Calibri"/>
                        </a:rPr>
                        <a:t>93</a:t>
                      </a:r>
                      <a:endParaRPr lang="zh-TW" sz="2200" b="1"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2200" b="1" kern="0">
                          <a:solidFill>
                            <a:srgbClr val="000000"/>
                          </a:solidFill>
                          <a:latin typeface="Calibri"/>
                          <a:ea typeface="新細明體"/>
                          <a:cs typeface="Calibri"/>
                        </a:rPr>
                        <a:t>46</a:t>
                      </a:r>
                      <a:endParaRPr lang="zh-TW" sz="2200" b="1" kern="10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655463">
                <a:tc>
                  <a:txBody>
                    <a:bodyPr/>
                    <a:lstStyle/>
                    <a:p>
                      <a:pPr>
                        <a:spcAft>
                          <a:spcPts val="0"/>
                        </a:spcAft>
                      </a:pPr>
                      <a:r>
                        <a:rPr lang="en-US" sz="2400" b="1" kern="0" dirty="0">
                          <a:solidFill>
                            <a:srgbClr val="000000"/>
                          </a:solidFill>
                          <a:latin typeface="Calibri"/>
                          <a:ea typeface="新細明體"/>
                          <a:cs typeface="Calibri"/>
                        </a:rPr>
                        <a:t>Reintroduction</a:t>
                      </a:r>
                      <a:endParaRPr lang="zh-TW" sz="2400"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2200" b="1" kern="0" dirty="0" smtClean="0">
                          <a:solidFill>
                            <a:srgbClr val="000000"/>
                          </a:solidFill>
                          <a:latin typeface="Calibri"/>
                          <a:ea typeface="新細明體"/>
                          <a:cs typeface="Calibri"/>
                        </a:rPr>
                        <a:t>65</a:t>
                      </a:r>
                      <a:endParaRPr lang="zh-TW" sz="2200" b="1"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ctr">
                        <a:spcAft>
                          <a:spcPts val="0"/>
                        </a:spcAft>
                      </a:pPr>
                      <a:r>
                        <a:rPr lang="en-US" sz="2200" b="1" kern="0" dirty="0">
                          <a:solidFill>
                            <a:srgbClr val="000000"/>
                          </a:solidFill>
                          <a:latin typeface="Calibri"/>
                          <a:ea typeface="新細明體"/>
                          <a:cs typeface="Calibri"/>
                        </a:rPr>
                        <a:t>120</a:t>
                      </a:r>
                      <a:endParaRPr lang="zh-TW" sz="2200" b="1"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a:spcAft>
                          <a:spcPts val="0"/>
                        </a:spcAft>
                      </a:pPr>
                      <a:r>
                        <a:rPr lang="en-US" sz="2200" b="1" kern="0" dirty="0">
                          <a:solidFill>
                            <a:srgbClr val="000000"/>
                          </a:solidFill>
                          <a:latin typeface="Calibri"/>
                          <a:ea typeface="新細明體"/>
                          <a:cs typeface="Calibri"/>
                        </a:rPr>
                        <a:t>21</a:t>
                      </a:r>
                      <a:endParaRPr lang="zh-TW" sz="2200" b="1"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2200" b="1" kern="0" dirty="0">
                          <a:solidFill>
                            <a:srgbClr val="000000"/>
                          </a:solidFill>
                          <a:latin typeface="Calibri"/>
                          <a:ea typeface="新細明體"/>
                          <a:cs typeface="Calibri"/>
                        </a:rPr>
                        <a:t>72</a:t>
                      </a:r>
                      <a:endParaRPr lang="zh-TW" sz="2200" b="1"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2200" b="1" kern="0" dirty="0">
                          <a:solidFill>
                            <a:srgbClr val="000000"/>
                          </a:solidFill>
                          <a:latin typeface="Calibri"/>
                          <a:ea typeface="新細明體"/>
                          <a:cs typeface="Calibri"/>
                        </a:rPr>
                        <a:t>27</a:t>
                      </a:r>
                      <a:endParaRPr lang="zh-TW" sz="2200" b="1"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bl>
          </a:graphicData>
        </a:graphic>
      </p:graphicFrame>
      <p:sp>
        <p:nvSpPr>
          <p:cNvPr id="1025" name="Rectangle 1"/>
          <p:cNvSpPr>
            <a:spLocks noChangeArrowheads="1"/>
          </p:cNvSpPr>
          <p:nvPr/>
        </p:nvSpPr>
        <p:spPr bwMode="auto">
          <a:xfrm>
            <a:off x="152400" y="990600"/>
            <a:ext cx="86106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defTabSz="914400" rtl="0" eaLnBrk="1" fontAlgn="base" latinLnBrk="0" hangingPunct="1">
              <a:lnSpc>
                <a:spcPct val="100000"/>
              </a:lnSpc>
              <a:spcBef>
                <a:spcPct val="0"/>
              </a:spcBef>
              <a:spcAft>
                <a:spcPct val="0"/>
              </a:spcAft>
              <a:buClrTx/>
              <a:buSzTx/>
              <a:buFontTx/>
              <a:buNone/>
              <a:tabLst/>
            </a:pPr>
            <a:r>
              <a:rPr kumimoji="1" lang="en-US" altLang="zh-TW" sz="2400" b="1" i="0" u="none" strike="noStrike" cap="none" normalizeH="0" baseline="0" dirty="0" smtClean="0">
                <a:ln>
                  <a:noFill/>
                </a:ln>
                <a:solidFill>
                  <a:schemeClr val="tx1"/>
                </a:solidFill>
                <a:effectLst/>
                <a:latin typeface="Calibri" pitchFamily="34" charset="0"/>
                <a:ea typeface="新細明體" pitchFamily="18" charset="-120"/>
                <a:cs typeface="Times New Roman" pitchFamily="18" charset="0"/>
              </a:rPr>
              <a:t>Table 1. No. of referential expressions in narratives by adults and d/</a:t>
            </a:r>
            <a:r>
              <a:rPr kumimoji="1" lang="en-US" altLang="zh-TW" sz="2400" b="1" i="0" u="none" strike="noStrike" cap="none" normalizeH="0" baseline="0" dirty="0" err="1" smtClean="0">
                <a:ln>
                  <a:noFill/>
                </a:ln>
                <a:solidFill>
                  <a:schemeClr val="tx1"/>
                </a:solidFill>
                <a:effectLst/>
                <a:latin typeface="Calibri" pitchFamily="34" charset="0"/>
                <a:ea typeface="新細明體" pitchFamily="18" charset="-120"/>
                <a:cs typeface="Times New Roman" pitchFamily="18" charset="0"/>
              </a:rPr>
              <a:t>hh</a:t>
            </a:r>
            <a:r>
              <a:rPr kumimoji="1" lang="en-US" altLang="zh-TW" sz="2400" b="1" i="0" u="none" strike="noStrike" cap="none" normalizeH="0" baseline="0" dirty="0" smtClean="0">
                <a:ln>
                  <a:noFill/>
                </a:ln>
                <a:solidFill>
                  <a:schemeClr val="tx1"/>
                </a:solidFill>
                <a:effectLst/>
                <a:latin typeface="Calibri" pitchFamily="34" charset="0"/>
                <a:ea typeface="新細明體" pitchFamily="18" charset="-120"/>
                <a:cs typeface="Times New Roman" pitchFamily="18" charset="0"/>
              </a:rPr>
              <a:t> children </a:t>
            </a:r>
            <a:endParaRPr kumimoji="1" lang="en-US" altLang="zh-TW" sz="2400" b="0" i="0" u="none" strike="noStrike" cap="none" normalizeH="0" baseline="0" dirty="0" smtClean="0">
              <a:ln>
                <a:noFill/>
              </a:ln>
              <a:solidFill>
                <a:schemeClr val="tx1"/>
              </a:solidFill>
              <a:effectLst/>
              <a:latin typeface="Arial" pitchFamily="34" charset="0"/>
              <a:ea typeface="新細明體" pitchFamily="18" charset="-120"/>
              <a:cs typeface="新細明體" pitchFamily="18" charset="-120"/>
            </a:endParaRPr>
          </a:p>
          <a:p>
            <a:pPr marL="0" marR="0" lvl="0" indent="349250" defTabSz="914400" rtl="0" eaLnBrk="0" fontAlgn="base" latinLnBrk="0" hangingPunct="0">
              <a:lnSpc>
                <a:spcPct val="100000"/>
              </a:lnSpc>
              <a:spcBef>
                <a:spcPct val="0"/>
              </a:spcBef>
              <a:spcAft>
                <a:spcPct val="0"/>
              </a:spcAft>
              <a:buClrTx/>
              <a:buSzTx/>
              <a:buFontTx/>
              <a:buNone/>
              <a:tabLst/>
            </a:pPr>
            <a:endParaRPr kumimoji="1" lang="en-US" altLang="zh-TW" sz="2400" b="0" i="0" u="none" strike="noStrike" cap="none" normalizeH="0" baseline="0" dirty="0" smtClean="0">
              <a:ln>
                <a:noFill/>
              </a:ln>
              <a:solidFill>
                <a:schemeClr val="tx1"/>
              </a:solidFill>
              <a:effectLst/>
              <a:latin typeface="Arial" pitchFamily="34" charset="0"/>
              <a:ea typeface="新細明體" pitchFamily="18" charset="-120"/>
              <a:cs typeface="新細明體" pitchFamily="18" charset="-12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altLang="zh-TW" dirty="0" smtClean="0"/>
              <a:t>Purpose of this study</a:t>
            </a:r>
          </a:p>
          <a:p>
            <a:r>
              <a:rPr lang="en-US" altLang="zh-TW" dirty="0" smtClean="0"/>
              <a:t>Literature Review</a:t>
            </a:r>
          </a:p>
          <a:p>
            <a:r>
              <a:rPr lang="en-US" altLang="zh-TW" dirty="0" smtClean="0"/>
              <a:t>Research questions specific to language development of deaf/hard-of-hearing children</a:t>
            </a:r>
          </a:p>
          <a:p>
            <a:r>
              <a:rPr lang="en-US" altLang="zh-TW" dirty="0" smtClean="0"/>
              <a:t>Methodology</a:t>
            </a:r>
          </a:p>
          <a:p>
            <a:r>
              <a:rPr lang="en-US" altLang="zh-TW" dirty="0" smtClean="0"/>
              <a:t>Preliminary Findings</a:t>
            </a:r>
          </a:p>
          <a:p>
            <a:r>
              <a:rPr lang="en-US" altLang="zh-TW" dirty="0" smtClean="0"/>
              <a:t>Summary and general discussion</a:t>
            </a:r>
            <a:endParaRPr lang="zh-TW" altLang="en-US" dirty="0"/>
          </a:p>
        </p:txBody>
      </p:sp>
      <p:sp>
        <p:nvSpPr>
          <p:cNvPr id="4" name="Slide Number Placeholder 3"/>
          <p:cNvSpPr>
            <a:spLocks noGrp="1"/>
          </p:cNvSpPr>
          <p:nvPr>
            <p:ph type="sldNum" sz="quarter" idx="12"/>
          </p:nvPr>
        </p:nvSpPr>
        <p:spPr/>
        <p:txBody>
          <a:bodyPr/>
          <a:lstStyle/>
          <a:p>
            <a:fld id="{26CFF094-8B55-4021-9F24-89C5C37C37A5}" type="slidenum">
              <a:rPr lang="en-US" smtClean="0"/>
              <a:pPr/>
              <a:t>4</a:t>
            </a:fld>
            <a:endParaRPr lang="en-US"/>
          </a:p>
        </p:txBody>
      </p:sp>
      <p:sp>
        <p:nvSpPr>
          <p:cNvPr id="2" name="Title 1"/>
          <p:cNvSpPr>
            <a:spLocks noGrp="1"/>
          </p:cNvSpPr>
          <p:nvPr>
            <p:ph type="title"/>
          </p:nvPr>
        </p:nvSpPr>
        <p:spPr/>
        <p:txBody>
          <a:bodyPr/>
          <a:lstStyle/>
          <a:p>
            <a:r>
              <a:rPr lang="en-US" altLang="zh-TW" dirty="0" smtClean="0">
                <a:solidFill>
                  <a:srgbClr val="000099"/>
                </a:solidFill>
              </a:rPr>
              <a:t>Outline of this presentation</a:t>
            </a:r>
            <a:endParaRPr lang="zh-TW" altLang="en-US" dirty="0">
              <a:solidFill>
                <a:srgbClr val="000099"/>
              </a:solidFill>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838200"/>
            <a:ext cx="8229600" cy="499872"/>
          </a:xfrm>
        </p:spPr>
        <p:txBody>
          <a:bodyPr>
            <a:normAutofit/>
          </a:bodyPr>
          <a:lstStyle/>
          <a:p>
            <a:pPr>
              <a:buNone/>
            </a:pPr>
            <a:r>
              <a:rPr lang="en-US" altLang="zh-TW" sz="2200" b="1" dirty="0" smtClean="0"/>
              <a:t>Table 2: Referent introduction in adult narratives</a:t>
            </a:r>
            <a:endParaRPr lang="zh-TW" altLang="en-US" sz="2200" b="1" dirty="0"/>
          </a:p>
        </p:txBody>
      </p:sp>
      <p:sp>
        <p:nvSpPr>
          <p:cNvPr id="3" name="Slide Number Placeholder 2"/>
          <p:cNvSpPr>
            <a:spLocks noGrp="1"/>
          </p:cNvSpPr>
          <p:nvPr>
            <p:ph type="sldNum" sz="quarter" idx="12"/>
          </p:nvPr>
        </p:nvSpPr>
        <p:spPr/>
        <p:txBody>
          <a:bodyPr/>
          <a:lstStyle/>
          <a:p>
            <a:fld id="{26CFF094-8B55-4021-9F24-89C5C37C37A5}" type="slidenum">
              <a:rPr lang="en-US" smtClean="0"/>
              <a:pPr/>
              <a:t>40</a:t>
            </a:fld>
            <a:endParaRPr lang="en-US"/>
          </a:p>
        </p:txBody>
      </p:sp>
      <p:sp>
        <p:nvSpPr>
          <p:cNvPr id="5" name="Title 1"/>
          <p:cNvSpPr>
            <a:spLocks noGrp="1"/>
          </p:cNvSpPr>
          <p:nvPr>
            <p:ph type="title"/>
          </p:nvPr>
        </p:nvSpPr>
        <p:spPr>
          <a:xfrm>
            <a:off x="381000" y="152400"/>
            <a:ext cx="8458200" cy="762000"/>
          </a:xfrm>
        </p:spPr>
        <p:txBody>
          <a:bodyPr>
            <a:normAutofit/>
          </a:bodyPr>
          <a:lstStyle/>
          <a:p>
            <a:r>
              <a:rPr lang="en-US" dirty="0" smtClean="0">
                <a:solidFill>
                  <a:srgbClr val="000099"/>
                </a:solidFill>
              </a:rPr>
              <a:t>Referent Introduction: adults</a:t>
            </a:r>
            <a:endParaRPr lang="en-US" dirty="0">
              <a:solidFill>
                <a:srgbClr val="000099"/>
              </a:solidFill>
            </a:endParaRPr>
          </a:p>
        </p:txBody>
      </p:sp>
      <p:graphicFrame>
        <p:nvGraphicFramePr>
          <p:cNvPr id="6" name="Table 5"/>
          <p:cNvGraphicFramePr>
            <a:graphicFrameLocks noGrp="1"/>
          </p:cNvGraphicFramePr>
          <p:nvPr/>
        </p:nvGraphicFramePr>
        <p:xfrm>
          <a:off x="228600" y="1447800"/>
          <a:ext cx="8381999" cy="5186829"/>
        </p:xfrm>
        <a:graphic>
          <a:graphicData uri="http://schemas.openxmlformats.org/drawingml/2006/table">
            <a:tbl>
              <a:tblPr/>
              <a:tblGrid>
                <a:gridCol w="2096240"/>
                <a:gridCol w="837707"/>
                <a:gridCol w="838692"/>
                <a:gridCol w="4609360"/>
              </a:tblGrid>
              <a:tr h="706503">
                <a:tc>
                  <a:txBody>
                    <a:bodyPr/>
                    <a:lstStyle/>
                    <a:p>
                      <a:endParaRPr lang="zh-TW" sz="2000" kern="100" dirty="0">
                        <a:latin typeface="Calibri"/>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2000" b="1" kern="0">
                          <a:solidFill>
                            <a:srgbClr val="000000"/>
                          </a:solidFill>
                          <a:latin typeface="Calibri"/>
                          <a:ea typeface="新細明體"/>
                          <a:cs typeface="Calibri"/>
                        </a:rPr>
                        <a:t>No. of tokens</a:t>
                      </a:r>
                      <a:endParaRPr lang="zh-TW" sz="2000" kern="10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2000" b="1" kern="0">
                          <a:solidFill>
                            <a:srgbClr val="000000"/>
                          </a:solidFill>
                          <a:latin typeface="Calibri"/>
                          <a:ea typeface="新細明體"/>
                          <a:cs typeface="Calibri"/>
                        </a:rPr>
                        <a:t>%</a:t>
                      </a:r>
                      <a:endParaRPr lang="zh-TW" sz="2000" kern="10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en-US" sz="2000" b="1" kern="0">
                          <a:solidFill>
                            <a:srgbClr val="000000"/>
                          </a:solidFill>
                          <a:latin typeface="Calibri"/>
                          <a:ea typeface="新細明體"/>
                          <a:cs typeface="Calibri"/>
                        </a:rPr>
                        <a:t>Examples: </a:t>
                      </a:r>
                      <a:endParaRPr lang="zh-TW" sz="2000" kern="10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421493">
                <a:tc>
                  <a:txBody>
                    <a:bodyPr/>
                    <a:lstStyle/>
                    <a:p>
                      <a:pPr>
                        <a:spcAft>
                          <a:spcPts val="0"/>
                        </a:spcAft>
                      </a:pPr>
                      <a:r>
                        <a:rPr lang="en-US" sz="2000" b="1" kern="0">
                          <a:solidFill>
                            <a:srgbClr val="000000"/>
                          </a:solidFill>
                          <a:latin typeface="Calibri"/>
                          <a:ea typeface="新細明體"/>
                          <a:cs typeface="Calibri"/>
                        </a:rPr>
                        <a:t>Existential </a:t>
                      </a:r>
                      <a:endParaRPr lang="zh-TW" sz="2000" kern="10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2000" b="1" kern="0" dirty="0">
                          <a:solidFill>
                            <a:srgbClr val="000000"/>
                          </a:solidFill>
                          <a:latin typeface="Calibri"/>
                          <a:ea typeface="新細明體"/>
                          <a:cs typeface="Calibri"/>
                        </a:rPr>
                        <a:t>31</a:t>
                      </a:r>
                      <a:endParaRPr lang="zh-TW" sz="2000" b="1"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2000" b="1" kern="0" dirty="0">
                          <a:solidFill>
                            <a:srgbClr val="000000"/>
                          </a:solidFill>
                          <a:latin typeface="Calibri"/>
                          <a:ea typeface="新細明體"/>
                          <a:cs typeface="Calibri"/>
                        </a:rPr>
                        <a:t>74%</a:t>
                      </a:r>
                      <a:endParaRPr lang="zh-TW" sz="2000" b="1"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zh-TW" sz="2000" kern="0" dirty="0">
                          <a:solidFill>
                            <a:srgbClr val="000000"/>
                          </a:solidFill>
                          <a:latin typeface="Calibri"/>
                          <a:ea typeface="新細明體"/>
                          <a:cs typeface="Calibri"/>
                        </a:rPr>
                        <a:t>咁呢就</a:t>
                      </a:r>
                      <a:r>
                        <a:rPr lang="zh-TW" sz="2000" i="1" kern="0" dirty="0">
                          <a:solidFill>
                            <a:srgbClr val="FF0000"/>
                          </a:solidFill>
                          <a:latin typeface="Calibri"/>
                          <a:ea typeface="新細明體"/>
                          <a:cs typeface="Calibri"/>
                        </a:rPr>
                        <a:t>有一隻兔仔</a:t>
                      </a:r>
                      <a:r>
                        <a:rPr lang="zh-TW" sz="2000" kern="0" dirty="0">
                          <a:solidFill>
                            <a:srgbClr val="000000"/>
                          </a:solidFill>
                          <a:latin typeface="Calibri"/>
                          <a:ea typeface="新細明體"/>
                          <a:cs typeface="Calibri"/>
                        </a:rPr>
                        <a:t>啦</a:t>
                      </a:r>
                      <a:endParaRPr lang="zh-TW" sz="2000"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421493">
                <a:tc>
                  <a:txBody>
                    <a:bodyPr/>
                    <a:lstStyle/>
                    <a:p>
                      <a:pPr>
                        <a:spcAft>
                          <a:spcPts val="0"/>
                        </a:spcAft>
                      </a:pPr>
                      <a:r>
                        <a:rPr lang="en-US" sz="2000" b="1" kern="0" dirty="0" err="1" smtClean="0">
                          <a:solidFill>
                            <a:srgbClr val="000000"/>
                          </a:solidFill>
                          <a:latin typeface="Calibri"/>
                          <a:ea typeface="新細明體"/>
                          <a:cs typeface="Calibri"/>
                        </a:rPr>
                        <a:t>Cl</a:t>
                      </a:r>
                      <a:r>
                        <a:rPr lang="en-US" sz="2000" b="1" kern="0" baseline="0" dirty="0" smtClean="0">
                          <a:solidFill>
                            <a:srgbClr val="000000"/>
                          </a:solidFill>
                          <a:latin typeface="Calibri"/>
                          <a:ea typeface="新細明體"/>
                          <a:cs typeface="Calibri"/>
                        </a:rPr>
                        <a:t> + N</a:t>
                      </a:r>
                      <a:r>
                        <a:rPr lang="en-US" sz="2000" b="1" kern="0" dirty="0" smtClean="0">
                          <a:solidFill>
                            <a:srgbClr val="000000"/>
                          </a:solidFill>
                          <a:latin typeface="Calibri"/>
                          <a:ea typeface="新細明體"/>
                          <a:cs typeface="Calibri"/>
                        </a:rPr>
                        <a:t> </a:t>
                      </a:r>
                      <a:r>
                        <a:rPr lang="en-US" sz="2000" b="1" kern="0" dirty="0">
                          <a:solidFill>
                            <a:srgbClr val="000000"/>
                          </a:solidFill>
                          <a:latin typeface="Calibri"/>
                          <a:ea typeface="新細明體"/>
                          <a:cs typeface="Calibri"/>
                        </a:rPr>
                        <a:t>(</a:t>
                      </a:r>
                      <a:r>
                        <a:rPr lang="en-US" sz="2000" b="1" kern="0" dirty="0" err="1">
                          <a:solidFill>
                            <a:srgbClr val="000000"/>
                          </a:solidFill>
                          <a:latin typeface="Calibri"/>
                          <a:ea typeface="新細明體"/>
                          <a:cs typeface="Calibri"/>
                        </a:rPr>
                        <a:t>subj</a:t>
                      </a:r>
                      <a:r>
                        <a:rPr lang="en-US" sz="2000" b="1" kern="0" dirty="0">
                          <a:solidFill>
                            <a:srgbClr val="000000"/>
                          </a:solidFill>
                          <a:latin typeface="Calibri"/>
                          <a:ea typeface="新細明體"/>
                          <a:cs typeface="Calibri"/>
                        </a:rPr>
                        <a:t>/topic</a:t>
                      </a:r>
                      <a:r>
                        <a:rPr lang="en-US" sz="2000" b="1" kern="0" dirty="0" smtClean="0">
                          <a:solidFill>
                            <a:srgbClr val="000000"/>
                          </a:solidFill>
                          <a:latin typeface="Calibri"/>
                          <a:ea typeface="新細明體"/>
                          <a:cs typeface="Calibri"/>
                        </a:rPr>
                        <a:t>)</a:t>
                      </a:r>
                      <a:endParaRPr lang="zh-TW" sz="2000"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2000" b="1" kern="0">
                          <a:solidFill>
                            <a:srgbClr val="000000"/>
                          </a:solidFill>
                          <a:latin typeface="Calibri"/>
                          <a:ea typeface="新細明體"/>
                          <a:cs typeface="Calibri"/>
                        </a:rPr>
                        <a:t>3</a:t>
                      </a:r>
                      <a:endParaRPr lang="zh-TW" sz="2000" b="1" kern="10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2000" b="1" kern="0" dirty="0">
                          <a:solidFill>
                            <a:srgbClr val="000000"/>
                          </a:solidFill>
                          <a:latin typeface="Calibri"/>
                          <a:ea typeface="新細明體"/>
                          <a:cs typeface="Calibri"/>
                        </a:rPr>
                        <a:t>7%</a:t>
                      </a:r>
                      <a:endParaRPr lang="zh-TW" sz="2000" b="1"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en-US" altLang="zh-TW" sz="2000" kern="0" dirty="0" smtClean="0">
                          <a:solidFill>
                            <a:srgbClr val="000000"/>
                          </a:solidFill>
                          <a:latin typeface="Calibri"/>
                          <a:ea typeface="新細明體"/>
                          <a:cs typeface="Calibri"/>
                        </a:rPr>
                        <a:t>…</a:t>
                      </a:r>
                      <a:r>
                        <a:rPr lang="zh-TW" sz="2000" kern="0" dirty="0" smtClean="0">
                          <a:solidFill>
                            <a:srgbClr val="000000"/>
                          </a:solidFill>
                          <a:latin typeface="Calibri"/>
                          <a:ea typeface="新細明體"/>
                          <a:cs typeface="Calibri"/>
                        </a:rPr>
                        <a:t>咁</a:t>
                      </a:r>
                      <a:r>
                        <a:rPr lang="zh-TW" sz="2000" i="1" kern="0" dirty="0">
                          <a:solidFill>
                            <a:srgbClr val="FF0000"/>
                          </a:solidFill>
                          <a:latin typeface="Calibri"/>
                          <a:ea typeface="新細明體"/>
                          <a:cs typeface="Calibri"/>
                        </a:rPr>
                        <a:t>隻貓</a:t>
                      </a:r>
                      <a:r>
                        <a:rPr lang="zh-TW" sz="2000" kern="0" dirty="0">
                          <a:solidFill>
                            <a:srgbClr val="000000"/>
                          </a:solidFill>
                          <a:latin typeface="Calibri"/>
                          <a:ea typeface="新細明體"/>
                          <a:cs typeface="Calibri"/>
                        </a:rPr>
                        <a:t>呢就</a:t>
                      </a:r>
                      <a:r>
                        <a:rPr lang="zh-TW" sz="2000" kern="0" dirty="0" smtClean="0">
                          <a:solidFill>
                            <a:srgbClr val="000000"/>
                          </a:solidFill>
                          <a:latin typeface="Calibri"/>
                          <a:ea typeface="新細明體"/>
                          <a:cs typeface="Calibri"/>
                        </a:rPr>
                        <a:t>見到</a:t>
                      </a:r>
                      <a:r>
                        <a:rPr lang="en-US" sz="2000" kern="0" dirty="0" smtClean="0">
                          <a:solidFill>
                            <a:srgbClr val="000000"/>
                          </a:solidFill>
                          <a:latin typeface="Calibri"/>
                          <a:ea typeface="新細明體"/>
                          <a:cs typeface="Calibri"/>
                        </a:rPr>
                        <a:t>…</a:t>
                      </a:r>
                      <a:endParaRPr lang="zh-TW" sz="2000"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421493">
                <a:tc>
                  <a:txBody>
                    <a:bodyPr/>
                    <a:lstStyle/>
                    <a:p>
                      <a:pPr>
                        <a:spcAft>
                          <a:spcPts val="0"/>
                        </a:spcAft>
                      </a:pPr>
                      <a:r>
                        <a:rPr lang="en-US" altLang="zh-TW" sz="2000" b="1" kern="0" dirty="0" err="1" smtClean="0">
                          <a:solidFill>
                            <a:srgbClr val="000000"/>
                          </a:solidFill>
                          <a:latin typeface="Calibri"/>
                          <a:ea typeface="新細明體"/>
                          <a:cs typeface="Calibri"/>
                        </a:rPr>
                        <a:t>Cl</a:t>
                      </a:r>
                      <a:r>
                        <a:rPr lang="en-US" altLang="zh-TW" sz="2000" b="1" kern="0" baseline="0" dirty="0" smtClean="0">
                          <a:solidFill>
                            <a:srgbClr val="000000"/>
                          </a:solidFill>
                          <a:latin typeface="Calibri"/>
                          <a:ea typeface="新細明體"/>
                          <a:cs typeface="Calibri"/>
                        </a:rPr>
                        <a:t> + N</a:t>
                      </a:r>
                      <a:r>
                        <a:rPr lang="en-US" altLang="zh-TW" sz="2000" b="1" kern="0" dirty="0" smtClean="0">
                          <a:solidFill>
                            <a:srgbClr val="000000"/>
                          </a:solidFill>
                          <a:latin typeface="Calibri"/>
                          <a:ea typeface="新細明體"/>
                          <a:cs typeface="Calibri"/>
                        </a:rPr>
                        <a:t> </a:t>
                      </a:r>
                      <a:r>
                        <a:rPr lang="en-US" sz="2000" b="1" kern="0" dirty="0" smtClean="0">
                          <a:solidFill>
                            <a:srgbClr val="000000"/>
                          </a:solidFill>
                          <a:latin typeface="Calibri"/>
                          <a:ea typeface="新細明體"/>
                          <a:cs typeface="Calibri"/>
                        </a:rPr>
                        <a:t> </a:t>
                      </a:r>
                      <a:r>
                        <a:rPr lang="en-US" sz="2000" b="1" kern="0" dirty="0">
                          <a:solidFill>
                            <a:srgbClr val="000000"/>
                          </a:solidFill>
                          <a:latin typeface="Calibri"/>
                          <a:ea typeface="新細明體"/>
                          <a:cs typeface="Calibri"/>
                        </a:rPr>
                        <a:t>(</a:t>
                      </a:r>
                      <a:r>
                        <a:rPr lang="en-US" sz="2000" b="1" kern="0" dirty="0" err="1">
                          <a:solidFill>
                            <a:srgbClr val="000000"/>
                          </a:solidFill>
                          <a:latin typeface="Calibri"/>
                          <a:ea typeface="新細明體"/>
                          <a:cs typeface="Calibri"/>
                        </a:rPr>
                        <a:t>postverbal</a:t>
                      </a:r>
                      <a:r>
                        <a:rPr lang="en-US" sz="2000" b="1" kern="0" dirty="0">
                          <a:solidFill>
                            <a:srgbClr val="000000"/>
                          </a:solidFill>
                          <a:latin typeface="Calibri"/>
                          <a:ea typeface="新細明體"/>
                          <a:cs typeface="Calibri"/>
                        </a:rPr>
                        <a:t>)</a:t>
                      </a:r>
                      <a:endParaRPr lang="zh-TW" sz="2000"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2000" b="1" kern="0">
                          <a:solidFill>
                            <a:srgbClr val="000000"/>
                          </a:solidFill>
                          <a:latin typeface="Calibri"/>
                          <a:ea typeface="新細明體"/>
                          <a:cs typeface="Calibri"/>
                        </a:rPr>
                        <a:t>2</a:t>
                      </a:r>
                      <a:endParaRPr lang="zh-TW" sz="2000" b="1" kern="10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2000" b="1" kern="0" dirty="0">
                          <a:solidFill>
                            <a:srgbClr val="000000"/>
                          </a:solidFill>
                          <a:latin typeface="Calibri"/>
                          <a:ea typeface="新細明體"/>
                          <a:cs typeface="Calibri"/>
                        </a:rPr>
                        <a:t>5%</a:t>
                      </a:r>
                      <a:endParaRPr lang="zh-TW" sz="2000" b="1"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en-US" altLang="zh-TW" sz="2000" kern="0" dirty="0" smtClean="0">
                          <a:solidFill>
                            <a:srgbClr val="000000"/>
                          </a:solidFill>
                          <a:latin typeface="Calibri"/>
                          <a:ea typeface="新細明體"/>
                          <a:cs typeface="Calibri"/>
                        </a:rPr>
                        <a:t>…</a:t>
                      </a:r>
                      <a:r>
                        <a:rPr lang="zh-TW" sz="2000" kern="0" dirty="0" smtClean="0">
                          <a:solidFill>
                            <a:srgbClr val="000000"/>
                          </a:solidFill>
                          <a:latin typeface="Calibri"/>
                          <a:ea typeface="新細明體"/>
                          <a:cs typeface="Calibri"/>
                        </a:rPr>
                        <a:t>咁</a:t>
                      </a:r>
                      <a:r>
                        <a:rPr lang="zh-TW" sz="2000" kern="0" dirty="0">
                          <a:solidFill>
                            <a:srgbClr val="000000"/>
                          </a:solidFill>
                          <a:latin typeface="Calibri"/>
                          <a:ea typeface="新細明體"/>
                          <a:cs typeface="Calibri"/>
                        </a:rPr>
                        <a:t>呢就嚟咗</a:t>
                      </a:r>
                      <a:r>
                        <a:rPr lang="zh-TW" sz="2000" i="1" kern="0" dirty="0">
                          <a:solidFill>
                            <a:srgbClr val="FF0000"/>
                          </a:solidFill>
                          <a:latin typeface="Calibri"/>
                          <a:ea typeface="新細明體"/>
                          <a:cs typeface="Calibri"/>
                        </a:rPr>
                        <a:t>隻貓</a:t>
                      </a:r>
                      <a:r>
                        <a:rPr lang="zh-TW" sz="2000" kern="0" dirty="0">
                          <a:solidFill>
                            <a:srgbClr val="000000"/>
                          </a:solidFill>
                          <a:latin typeface="Calibri"/>
                          <a:ea typeface="新細明體"/>
                          <a:cs typeface="Calibri"/>
                        </a:rPr>
                        <a:t>喎</a:t>
                      </a:r>
                      <a:r>
                        <a:rPr lang="en-US" sz="2000" kern="0" dirty="0">
                          <a:solidFill>
                            <a:srgbClr val="000000"/>
                          </a:solidFill>
                          <a:latin typeface="Calibri"/>
                          <a:ea typeface="新細明體"/>
                          <a:cs typeface="Calibri"/>
                        </a:rPr>
                        <a:t>.</a:t>
                      </a:r>
                      <a:endParaRPr lang="zh-TW" sz="2000"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421493">
                <a:tc>
                  <a:txBody>
                    <a:bodyPr/>
                    <a:lstStyle/>
                    <a:p>
                      <a:pPr>
                        <a:spcAft>
                          <a:spcPts val="0"/>
                        </a:spcAft>
                      </a:pPr>
                      <a:r>
                        <a:rPr lang="en-US" sz="2000" b="1" kern="0" dirty="0">
                          <a:solidFill>
                            <a:srgbClr val="000000"/>
                          </a:solidFill>
                          <a:latin typeface="Calibri"/>
                          <a:ea typeface="新細明體"/>
                          <a:cs typeface="Calibri"/>
                        </a:rPr>
                        <a:t>num + </a:t>
                      </a:r>
                      <a:r>
                        <a:rPr lang="en-US" altLang="zh-TW" sz="2000" b="1" kern="0" dirty="0" err="1" smtClean="0">
                          <a:solidFill>
                            <a:srgbClr val="000000"/>
                          </a:solidFill>
                          <a:latin typeface="Calibri"/>
                          <a:ea typeface="新細明體"/>
                          <a:cs typeface="Calibri"/>
                        </a:rPr>
                        <a:t>Cl</a:t>
                      </a:r>
                      <a:r>
                        <a:rPr lang="en-US" altLang="zh-TW" sz="2000" b="1" kern="0" baseline="0" dirty="0" smtClean="0">
                          <a:solidFill>
                            <a:srgbClr val="000000"/>
                          </a:solidFill>
                          <a:latin typeface="Calibri"/>
                          <a:ea typeface="新細明體"/>
                          <a:cs typeface="Calibri"/>
                        </a:rPr>
                        <a:t> + N</a:t>
                      </a:r>
                      <a:r>
                        <a:rPr lang="en-US" altLang="zh-TW" sz="2000" b="1" kern="0" dirty="0" smtClean="0">
                          <a:solidFill>
                            <a:srgbClr val="000000"/>
                          </a:solidFill>
                          <a:latin typeface="Calibri"/>
                          <a:ea typeface="新細明體"/>
                          <a:cs typeface="Calibri"/>
                        </a:rPr>
                        <a:t> </a:t>
                      </a:r>
                      <a:r>
                        <a:rPr lang="en-US" sz="2000" b="1" kern="0" dirty="0" smtClean="0">
                          <a:solidFill>
                            <a:srgbClr val="000000"/>
                          </a:solidFill>
                          <a:latin typeface="Calibri"/>
                          <a:ea typeface="新細明體"/>
                          <a:cs typeface="Calibri"/>
                        </a:rPr>
                        <a:t> </a:t>
                      </a:r>
                      <a:r>
                        <a:rPr lang="en-US" sz="2000" b="1" kern="0" dirty="0">
                          <a:solidFill>
                            <a:srgbClr val="000000"/>
                          </a:solidFill>
                          <a:latin typeface="Calibri"/>
                          <a:ea typeface="新細明體"/>
                          <a:cs typeface="Calibri"/>
                        </a:rPr>
                        <a:t>(</a:t>
                      </a:r>
                      <a:r>
                        <a:rPr lang="en-US" sz="2000" b="1" kern="0" dirty="0" err="1">
                          <a:solidFill>
                            <a:srgbClr val="000000"/>
                          </a:solidFill>
                          <a:latin typeface="Calibri"/>
                          <a:ea typeface="新細明體"/>
                          <a:cs typeface="Calibri"/>
                        </a:rPr>
                        <a:t>obj</a:t>
                      </a:r>
                      <a:r>
                        <a:rPr lang="en-US" sz="2000" b="1" kern="0" dirty="0">
                          <a:solidFill>
                            <a:srgbClr val="000000"/>
                          </a:solidFill>
                          <a:latin typeface="Calibri"/>
                          <a:ea typeface="新細明體"/>
                          <a:cs typeface="Calibri"/>
                        </a:rPr>
                        <a:t>)</a:t>
                      </a:r>
                      <a:endParaRPr lang="zh-TW" sz="2000"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2000" b="1" kern="0">
                          <a:solidFill>
                            <a:srgbClr val="000000"/>
                          </a:solidFill>
                          <a:latin typeface="Calibri"/>
                          <a:ea typeface="新細明體"/>
                          <a:cs typeface="Calibri"/>
                        </a:rPr>
                        <a:t>2</a:t>
                      </a:r>
                      <a:endParaRPr lang="zh-TW" sz="2000" b="1" kern="10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2000" b="1" kern="0">
                          <a:solidFill>
                            <a:srgbClr val="000000"/>
                          </a:solidFill>
                          <a:latin typeface="Calibri"/>
                          <a:ea typeface="新細明體"/>
                          <a:cs typeface="Calibri"/>
                        </a:rPr>
                        <a:t>5%</a:t>
                      </a:r>
                      <a:endParaRPr lang="zh-TW" sz="2000" b="1" kern="10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en-US" altLang="zh-TW" sz="2000" kern="0" dirty="0" smtClean="0">
                          <a:solidFill>
                            <a:srgbClr val="000000"/>
                          </a:solidFill>
                          <a:latin typeface="Calibri"/>
                          <a:ea typeface="新細明體"/>
                          <a:cs typeface="Calibri"/>
                        </a:rPr>
                        <a:t>…</a:t>
                      </a:r>
                      <a:r>
                        <a:rPr lang="zh-TW" sz="2000" kern="0" dirty="0" smtClean="0">
                          <a:solidFill>
                            <a:srgbClr val="000000"/>
                          </a:solidFill>
                          <a:latin typeface="Calibri"/>
                          <a:ea typeface="新細明體"/>
                          <a:cs typeface="Calibri"/>
                        </a:rPr>
                        <a:t>個</a:t>
                      </a:r>
                      <a:r>
                        <a:rPr lang="zh-TW" sz="2000" kern="0" dirty="0">
                          <a:solidFill>
                            <a:srgbClr val="000000"/>
                          </a:solidFill>
                          <a:latin typeface="Calibri"/>
                          <a:ea typeface="新細明體"/>
                          <a:cs typeface="Calibri"/>
                        </a:rPr>
                        <a:t>主人呢其實就養咗</a:t>
                      </a:r>
                      <a:r>
                        <a:rPr lang="zh-TW" sz="2000" i="1" kern="0" dirty="0">
                          <a:solidFill>
                            <a:srgbClr val="FF0000"/>
                          </a:solidFill>
                          <a:latin typeface="Calibri"/>
                          <a:ea typeface="新細明體"/>
                          <a:cs typeface="Calibri"/>
                        </a:rPr>
                        <a:t>一隻貓</a:t>
                      </a:r>
                      <a:r>
                        <a:rPr lang="zh-TW" sz="2000" kern="0" dirty="0">
                          <a:solidFill>
                            <a:srgbClr val="000000"/>
                          </a:solidFill>
                          <a:latin typeface="Calibri"/>
                          <a:ea typeface="新細明體"/>
                          <a:cs typeface="Calibri"/>
                        </a:rPr>
                        <a:t>架</a:t>
                      </a:r>
                      <a:r>
                        <a:rPr lang="zh-TW" sz="2000" kern="0" dirty="0" smtClean="0">
                          <a:solidFill>
                            <a:srgbClr val="000000"/>
                          </a:solidFill>
                          <a:latin typeface="Calibri"/>
                          <a:ea typeface="新細明體"/>
                          <a:cs typeface="Calibri"/>
                        </a:rPr>
                        <a:t>喎</a:t>
                      </a:r>
                      <a:r>
                        <a:rPr lang="en-US" altLang="zh-TW" sz="2000" kern="0" dirty="0" smtClean="0">
                          <a:solidFill>
                            <a:srgbClr val="000000"/>
                          </a:solidFill>
                          <a:latin typeface="Calibri"/>
                          <a:ea typeface="新細明體"/>
                          <a:cs typeface="Calibri"/>
                        </a:rPr>
                        <a:t>…</a:t>
                      </a:r>
                      <a:endParaRPr lang="zh-TW" sz="2000"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915048">
                <a:tc>
                  <a:txBody>
                    <a:bodyPr/>
                    <a:lstStyle/>
                    <a:p>
                      <a:pPr>
                        <a:spcAft>
                          <a:spcPts val="0"/>
                        </a:spcAft>
                      </a:pPr>
                      <a:r>
                        <a:rPr lang="en-US" sz="2000" b="1" kern="0" dirty="0">
                          <a:solidFill>
                            <a:srgbClr val="000000"/>
                          </a:solidFill>
                          <a:latin typeface="Calibri"/>
                          <a:ea typeface="新細明體"/>
                          <a:cs typeface="Calibri"/>
                        </a:rPr>
                        <a:t>num + </a:t>
                      </a:r>
                      <a:r>
                        <a:rPr lang="en-US" altLang="zh-TW" sz="2000" b="1" kern="0" dirty="0" err="1" smtClean="0">
                          <a:solidFill>
                            <a:srgbClr val="000000"/>
                          </a:solidFill>
                          <a:latin typeface="Calibri"/>
                          <a:ea typeface="新細明體"/>
                          <a:cs typeface="Calibri"/>
                        </a:rPr>
                        <a:t>Cl</a:t>
                      </a:r>
                      <a:r>
                        <a:rPr lang="en-US" altLang="zh-TW" sz="2000" b="1" kern="0" baseline="0" dirty="0" smtClean="0">
                          <a:solidFill>
                            <a:srgbClr val="000000"/>
                          </a:solidFill>
                          <a:latin typeface="Calibri"/>
                          <a:ea typeface="新細明體"/>
                          <a:cs typeface="Calibri"/>
                        </a:rPr>
                        <a:t> + N</a:t>
                      </a:r>
                      <a:r>
                        <a:rPr lang="en-US" altLang="zh-TW" sz="2000" b="1" kern="0" dirty="0" smtClean="0">
                          <a:solidFill>
                            <a:srgbClr val="000000"/>
                          </a:solidFill>
                          <a:latin typeface="Calibri"/>
                          <a:ea typeface="新細明體"/>
                          <a:cs typeface="Calibri"/>
                        </a:rPr>
                        <a:t> </a:t>
                      </a:r>
                      <a:r>
                        <a:rPr lang="en-US" sz="2000" b="1" kern="0" dirty="0">
                          <a:solidFill>
                            <a:srgbClr val="000000"/>
                          </a:solidFill>
                          <a:latin typeface="Calibri"/>
                          <a:ea typeface="新細明體"/>
                          <a:cs typeface="Calibri"/>
                        </a:rPr>
                        <a:t/>
                      </a:r>
                      <a:br>
                        <a:rPr lang="en-US" sz="2000" b="1" kern="0" dirty="0">
                          <a:solidFill>
                            <a:srgbClr val="000000"/>
                          </a:solidFill>
                          <a:latin typeface="Calibri"/>
                          <a:ea typeface="新細明體"/>
                          <a:cs typeface="Calibri"/>
                        </a:rPr>
                      </a:br>
                      <a:r>
                        <a:rPr lang="en-US" sz="2000" b="1" kern="0" dirty="0">
                          <a:solidFill>
                            <a:srgbClr val="000000"/>
                          </a:solidFill>
                          <a:latin typeface="Calibri"/>
                          <a:ea typeface="新細明體"/>
                          <a:cs typeface="Calibri"/>
                        </a:rPr>
                        <a:t>(nominal predicate)</a:t>
                      </a:r>
                      <a:endParaRPr lang="zh-TW" sz="2000"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2000" b="1" kern="0">
                          <a:solidFill>
                            <a:srgbClr val="000000"/>
                          </a:solidFill>
                          <a:latin typeface="Calibri"/>
                          <a:ea typeface="新細明體"/>
                          <a:cs typeface="Calibri"/>
                        </a:rPr>
                        <a:t>2</a:t>
                      </a:r>
                      <a:endParaRPr lang="zh-TW" sz="2000" b="1" kern="10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2000" b="1" kern="0" dirty="0">
                          <a:solidFill>
                            <a:srgbClr val="000000"/>
                          </a:solidFill>
                          <a:latin typeface="Calibri"/>
                          <a:ea typeface="新細明體"/>
                          <a:cs typeface="Calibri"/>
                        </a:rPr>
                        <a:t>5%</a:t>
                      </a:r>
                      <a:endParaRPr lang="zh-TW" sz="2000" b="1"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en-US" altLang="zh-TW" sz="2000" kern="0" dirty="0" smtClean="0">
                          <a:solidFill>
                            <a:srgbClr val="000000"/>
                          </a:solidFill>
                          <a:latin typeface="Calibri"/>
                          <a:ea typeface="新細明體"/>
                          <a:cs typeface="Calibri"/>
                        </a:rPr>
                        <a:t>…</a:t>
                      </a:r>
                      <a:r>
                        <a:rPr lang="zh-TW" sz="2000" kern="0" dirty="0" smtClean="0">
                          <a:solidFill>
                            <a:srgbClr val="000000"/>
                          </a:solidFill>
                          <a:latin typeface="Calibri"/>
                          <a:ea typeface="新細明體"/>
                          <a:cs typeface="Calibri"/>
                        </a:rPr>
                        <a:t>咁</a:t>
                      </a:r>
                      <a:r>
                        <a:rPr lang="zh-TW" sz="2000" kern="0" dirty="0">
                          <a:solidFill>
                            <a:srgbClr val="000000"/>
                          </a:solidFill>
                          <a:latin typeface="Calibri"/>
                          <a:ea typeface="新細明體"/>
                          <a:cs typeface="Calibri"/>
                        </a:rPr>
                        <a:t>喺張檯上面呢就有個籃喎</a:t>
                      </a:r>
                      <a:r>
                        <a:rPr lang="en-US" sz="2000" kern="0" dirty="0">
                          <a:solidFill>
                            <a:srgbClr val="000000"/>
                          </a:solidFill>
                          <a:latin typeface="Calibri"/>
                          <a:ea typeface="新細明體"/>
                          <a:cs typeface="Calibri"/>
                        </a:rPr>
                        <a:t>. </a:t>
                      </a:r>
                      <a:r>
                        <a:rPr lang="zh-TW" sz="2000" kern="0" dirty="0">
                          <a:solidFill>
                            <a:srgbClr val="000000"/>
                          </a:solidFill>
                          <a:latin typeface="Calibri"/>
                          <a:ea typeface="新細明體"/>
                          <a:cs typeface="Calibri"/>
                        </a:rPr>
                        <a:t>原來呢</a:t>
                      </a:r>
                      <a:r>
                        <a:rPr lang="en-US" sz="2000" kern="0" dirty="0">
                          <a:solidFill>
                            <a:srgbClr val="000000"/>
                          </a:solidFill>
                          <a:latin typeface="Calibri"/>
                          <a:ea typeface="新細明體"/>
                          <a:cs typeface="Calibri"/>
                        </a:rPr>
                        <a:t>,</a:t>
                      </a:r>
                      <a:r>
                        <a:rPr lang="zh-TW" sz="2000" kern="0" dirty="0">
                          <a:solidFill>
                            <a:srgbClr val="000000"/>
                          </a:solidFill>
                          <a:latin typeface="Calibri"/>
                          <a:ea typeface="新細明體"/>
                          <a:cs typeface="Calibri"/>
                        </a:rPr>
                        <a:t>係</a:t>
                      </a:r>
                      <a:r>
                        <a:rPr lang="zh-TW" sz="2000" i="1" kern="0" dirty="0">
                          <a:solidFill>
                            <a:srgbClr val="FF0000"/>
                          </a:solidFill>
                          <a:latin typeface="Calibri"/>
                          <a:ea typeface="新細明體"/>
                          <a:cs typeface="Calibri"/>
                        </a:rPr>
                        <a:t>一</a:t>
                      </a:r>
                      <a:r>
                        <a:rPr lang="en-US" sz="2000" i="1" kern="0" dirty="0">
                          <a:solidFill>
                            <a:srgbClr val="FF0000"/>
                          </a:solidFill>
                          <a:latin typeface="Calibri"/>
                          <a:ea typeface="新細明體"/>
                          <a:cs typeface="Calibri"/>
                        </a:rPr>
                        <a:t>dau5</a:t>
                      </a:r>
                      <a:r>
                        <a:rPr lang="zh-TW" sz="2000" i="1" kern="0" dirty="0">
                          <a:solidFill>
                            <a:srgbClr val="FF0000"/>
                          </a:solidFill>
                          <a:latin typeface="Calibri"/>
                          <a:ea typeface="新細明體"/>
                          <a:cs typeface="Calibri"/>
                        </a:rPr>
                        <a:t>老鼠</a:t>
                      </a:r>
                      <a:r>
                        <a:rPr lang="en-US" sz="2000" i="1" kern="0" dirty="0">
                          <a:solidFill>
                            <a:srgbClr val="FF0000"/>
                          </a:solidFill>
                          <a:latin typeface="Calibri"/>
                          <a:ea typeface="新細明體"/>
                          <a:cs typeface="Calibri"/>
                        </a:rPr>
                        <a:t>bi4bi1</a:t>
                      </a:r>
                      <a:r>
                        <a:rPr lang="zh-TW" sz="2000" kern="0" dirty="0" smtClean="0">
                          <a:solidFill>
                            <a:srgbClr val="000000"/>
                          </a:solidFill>
                          <a:latin typeface="Calibri"/>
                          <a:ea typeface="新細明體"/>
                          <a:cs typeface="Calibri"/>
                        </a:rPr>
                        <a:t>啦</a:t>
                      </a:r>
                      <a:r>
                        <a:rPr lang="en-US" sz="2000" kern="0" dirty="0" smtClean="0">
                          <a:solidFill>
                            <a:srgbClr val="000000"/>
                          </a:solidFill>
                          <a:latin typeface="Calibri"/>
                          <a:ea typeface="新細明體"/>
                          <a:cs typeface="Calibri"/>
                        </a:rPr>
                        <a:t>…</a:t>
                      </a:r>
                      <a:endParaRPr lang="zh-TW" sz="2000"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842986">
                <a:tc>
                  <a:txBody>
                    <a:bodyPr/>
                    <a:lstStyle/>
                    <a:p>
                      <a:pPr>
                        <a:spcAft>
                          <a:spcPts val="0"/>
                        </a:spcAft>
                      </a:pPr>
                      <a:r>
                        <a:rPr lang="en-US" sz="2000" b="1" kern="0" dirty="0">
                          <a:solidFill>
                            <a:srgbClr val="000000"/>
                          </a:solidFill>
                          <a:latin typeface="Calibri"/>
                          <a:ea typeface="新細明體"/>
                          <a:cs typeface="Calibri"/>
                        </a:rPr>
                        <a:t>num </a:t>
                      </a:r>
                      <a:r>
                        <a:rPr lang="en-US" sz="2000" b="1" kern="0" dirty="0" smtClean="0">
                          <a:solidFill>
                            <a:srgbClr val="000000"/>
                          </a:solidFill>
                          <a:latin typeface="Calibri"/>
                          <a:ea typeface="新細明體"/>
                          <a:cs typeface="Calibri"/>
                        </a:rPr>
                        <a:t>+</a:t>
                      </a:r>
                      <a:r>
                        <a:rPr lang="en-US" sz="2000" b="1" kern="0" baseline="0" dirty="0" smtClean="0">
                          <a:solidFill>
                            <a:srgbClr val="000000"/>
                          </a:solidFill>
                          <a:latin typeface="Calibri"/>
                          <a:ea typeface="新細明體"/>
                          <a:cs typeface="Calibri"/>
                        </a:rPr>
                        <a:t> </a:t>
                      </a:r>
                      <a:r>
                        <a:rPr lang="en-US" altLang="zh-TW" sz="2000" b="1" kern="0" dirty="0" err="1" smtClean="0">
                          <a:solidFill>
                            <a:srgbClr val="000000"/>
                          </a:solidFill>
                          <a:latin typeface="Calibri"/>
                          <a:ea typeface="新細明體"/>
                          <a:cs typeface="Calibri"/>
                        </a:rPr>
                        <a:t>Cl</a:t>
                      </a:r>
                      <a:r>
                        <a:rPr lang="en-US" altLang="zh-TW" sz="2000" b="1" kern="0" baseline="0" dirty="0" smtClean="0">
                          <a:solidFill>
                            <a:srgbClr val="000000"/>
                          </a:solidFill>
                          <a:latin typeface="Calibri"/>
                          <a:ea typeface="新細明體"/>
                          <a:cs typeface="Calibri"/>
                        </a:rPr>
                        <a:t> + N</a:t>
                      </a:r>
                      <a:r>
                        <a:rPr lang="en-US" altLang="zh-TW" sz="2000" b="1" kern="0" dirty="0" smtClean="0">
                          <a:solidFill>
                            <a:srgbClr val="000000"/>
                          </a:solidFill>
                          <a:latin typeface="Calibri"/>
                          <a:ea typeface="新細明體"/>
                          <a:cs typeface="Calibri"/>
                        </a:rPr>
                        <a:t> </a:t>
                      </a:r>
                      <a:r>
                        <a:rPr lang="en-US" sz="2000" b="1" kern="0" dirty="0" smtClean="0">
                          <a:solidFill>
                            <a:srgbClr val="000000"/>
                          </a:solidFill>
                          <a:latin typeface="Calibri"/>
                          <a:ea typeface="新細明體"/>
                          <a:cs typeface="Calibri"/>
                        </a:rPr>
                        <a:t>(</a:t>
                      </a:r>
                      <a:r>
                        <a:rPr lang="en-US" sz="2000" b="1" kern="0" dirty="0" err="1" smtClean="0">
                          <a:solidFill>
                            <a:srgbClr val="000000"/>
                          </a:solidFill>
                          <a:latin typeface="Calibri"/>
                          <a:ea typeface="新細明體"/>
                          <a:cs typeface="Calibri"/>
                        </a:rPr>
                        <a:t>postverbal</a:t>
                      </a:r>
                      <a:r>
                        <a:rPr lang="en-US" sz="2000" b="1" kern="0" dirty="0">
                          <a:solidFill>
                            <a:srgbClr val="000000"/>
                          </a:solidFill>
                          <a:latin typeface="Calibri"/>
                          <a:ea typeface="新細明體"/>
                          <a:cs typeface="Calibri"/>
                        </a:rPr>
                        <a:t>)</a:t>
                      </a:r>
                      <a:endParaRPr lang="zh-TW" sz="2000"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2000" b="1" kern="0">
                          <a:solidFill>
                            <a:srgbClr val="000000"/>
                          </a:solidFill>
                          <a:latin typeface="Calibri"/>
                          <a:ea typeface="新細明體"/>
                          <a:cs typeface="Calibri"/>
                        </a:rPr>
                        <a:t>1</a:t>
                      </a:r>
                      <a:endParaRPr lang="zh-TW" sz="2000" b="1" kern="10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2000" b="1" kern="0" dirty="0">
                          <a:solidFill>
                            <a:srgbClr val="000000"/>
                          </a:solidFill>
                          <a:latin typeface="Calibri"/>
                          <a:ea typeface="新細明體"/>
                          <a:cs typeface="Calibri"/>
                        </a:rPr>
                        <a:t>2%</a:t>
                      </a:r>
                      <a:endParaRPr lang="zh-TW" sz="2000" b="1"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zh-TW" sz="2000" kern="0" dirty="0">
                          <a:solidFill>
                            <a:srgbClr val="000000"/>
                          </a:solidFill>
                          <a:latin typeface="Calibri"/>
                          <a:ea typeface="新細明體"/>
                          <a:cs typeface="Calibri"/>
                        </a:rPr>
                        <a:t>石仔上面企咗</a:t>
                      </a:r>
                      <a:r>
                        <a:rPr lang="zh-TW" sz="2000" i="1" kern="0" dirty="0">
                          <a:solidFill>
                            <a:srgbClr val="FF0000"/>
                          </a:solidFill>
                          <a:latin typeface="Calibri"/>
                          <a:ea typeface="新細明體"/>
                          <a:cs typeface="Calibri"/>
                        </a:rPr>
                        <a:t>一隻雀</a:t>
                      </a:r>
                      <a:r>
                        <a:rPr lang="zh-TW" sz="2000" i="1" kern="0" dirty="0" smtClean="0">
                          <a:solidFill>
                            <a:srgbClr val="FF0000"/>
                          </a:solidFill>
                          <a:latin typeface="Calibri"/>
                          <a:ea typeface="新細明體"/>
                          <a:cs typeface="Calibri"/>
                        </a:rPr>
                        <a:t>仔</a:t>
                      </a:r>
                      <a:r>
                        <a:rPr lang="en-US" sz="2000" kern="0" dirty="0" smtClean="0">
                          <a:solidFill>
                            <a:srgbClr val="000000"/>
                          </a:solidFill>
                          <a:latin typeface="Calibri"/>
                          <a:ea typeface="新細明體"/>
                          <a:cs typeface="Calibri"/>
                        </a:rPr>
                        <a:t>…</a:t>
                      </a:r>
                      <a:endParaRPr lang="zh-TW" sz="2000"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421493">
                <a:tc>
                  <a:txBody>
                    <a:bodyPr/>
                    <a:lstStyle/>
                    <a:p>
                      <a:pPr>
                        <a:spcAft>
                          <a:spcPts val="0"/>
                        </a:spcAft>
                      </a:pPr>
                      <a:r>
                        <a:rPr lang="en-US" sz="2000" b="1" kern="0" dirty="0">
                          <a:solidFill>
                            <a:srgbClr val="000000"/>
                          </a:solidFill>
                          <a:latin typeface="Calibri"/>
                          <a:ea typeface="新細明體"/>
                          <a:cs typeface="Calibri"/>
                        </a:rPr>
                        <a:t>bare NP (</a:t>
                      </a:r>
                      <a:r>
                        <a:rPr lang="en-US" sz="2000" b="1" kern="0" dirty="0" err="1">
                          <a:solidFill>
                            <a:srgbClr val="000000"/>
                          </a:solidFill>
                          <a:latin typeface="Calibri"/>
                          <a:ea typeface="新細明體"/>
                          <a:cs typeface="Calibri"/>
                        </a:rPr>
                        <a:t>subj</a:t>
                      </a:r>
                      <a:r>
                        <a:rPr lang="en-US" sz="2000" b="1" kern="0" dirty="0" smtClean="0">
                          <a:solidFill>
                            <a:srgbClr val="000000"/>
                          </a:solidFill>
                          <a:latin typeface="Calibri"/>
                          <a:ea typeface="新細明體"/>
                          <a:cs typeface="Calibri"/>
                        </a:rPr>
                        <a:t>)</a:t>
                      </a:r>
                    </a:p>
                    <a:p>
                      <a:pPr>
                        <a:spcAft>
                          <a:spcPts val="0"/>
                        </a:spcAft>
                      </a:pPr>
                      <a:r>
                        <a:rPr lang="en-US" altLang="zh-TW" sz="1600" b="1" kern="0" dirty="0" smtClean="0">
                          <a:solidFill>
                            <a:srgbClr val="000000"/>
                          </a:solidFill>
                          <a:latin typeface="Calibri"/>
                          <a:ea typeface="新細明體"/>
                          <a:cs typeface="Calibri"/>
                        </a:rPr>
                        <a:t>(any NPs without</a:t>
                      </a:r>
                      <a:r>
                        <a:rPr lang="en-US" altLang="zh-TW" sz="1600" b="1" kern="0" baseline="0" dirty="0" smtClean="0">
                          <a:solidFill>
                            <a:srgbClr val="000000"/>
                          </a:solidFill>
                          <a:latin typeface="Calibri"/>
                          <a:ea typeface="新細明體"/>
                          <a:cs typeface="Calibri"/>
                        </a:rPr>
                        <a:t> demonstrative /classifier /numeral)</a:t>
                      </a:r>
                      <a:endParaRPr lang="zh-TW" sz="1600"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2000" b="1" kern="0" dirty="0">
                          <a:solidFill>
                            <a:srgbClr val="000000"/>
                          </a:solidFill>
                          <a:latin typeface="Calibri"/>
                          <a:ea typeface="新細明體"/>
                          <a:cs typeface="Calibri"/>
                        </a:rPr>
                        <a:t>1</a:t>
                      </a:r>
                      <a:endParaRPr lang="zh-TW" sz="2000" b="1"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2000" b="1" kern="0" dirty="0">
                          <a:solidFill>
                            <a:srgbClr val="000000"/>
                          </a:solidFill>
                          <a:latin typeface="Calibri"/>
                          <a:ea typeface="新細明體"/>
                          <a:cs typeface="Calibri"/>
                        </a:rPr>
                        <a:t>2%</a:t>
                      </a:r>
                      <a:endParaRPr lang="zh-TW" sz="2000" b="1"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en-US" altLang="zh-TW" sz="2000" kern="0" dirty="0" smtClean="0">
                          <a:solidFill>
                            <a:srgbClr val="000000"/>
                          </a:solidFill>
                          <a:latin typeface="Calibri"/>
                          <a:ea typeface="新細明體"/>
                          <a:cs typeface="Calibri"/>
                        </a:rPr>
                        <a:t>…</a:t>
                      </a:r>
                      <a:r>
                        <a:rPr lang="zh-TW" sz="2000" kern="0" dirty="0" smtClean="0">
                          <a:solidFill>
                            <a:srgbClr val="000000"/>
                          </a:solidFill>
                          <a:latin typeface="Calibri"/>
                          <a:ea typeface="新細明體"/>
                          <a:cs typeface="Calibri"/>
                        </a:rPr>
                        <a:t>咁</a:t>
                      </a:r>
                      <a:r>
                        <a:rPr lang="zh-TW" sz="2000" kern="0" dirty="0">
                          <a:solidFill>
                            <a:srgbClr val="000000"/>
                          </a:solidFill>
                          <a:latin typeface="Calibri"/>
                          <a:ea typeface="新細明體"/>
                          <a:cs typeface="Calibri"/>
                        </a:rPr>
                        <a:t>呢</a:t>
                      </a:r>
                      <a:r>
                        <a:rPr lang="zh-TW" sz="2000" i="1" kern="0" dirty="0">
                          <a:solidFill>
                            <a:srgbClr val="FF0000"/>
                          </a:solidFill>
                          <a:latin typeface="Calibri"/>
                          <a:ea typeface="新細明體"/>
                          <a:cs typeface="Calibri"/>
                        </a:rPr>
                        <a:t>老鼠媽媽</a:t>
                      </a:r>
                      <a:r>
                        <a:rPr lang="zh-TW" sz="2000" kern="0" dirty="0">
                          <a:solidFill>
                            <a:srgbClr val="000000"/>
                          </a:solidFill>
                          <a:latin typeface="Calibri"/>
                          <a:ea typeface="新細明體"/>
                          <a:cs typeface="Calibri"/>
                        </a:rPr>
                        <a:t>呢就喺</a:t>
                      </a:r>
                      <a:r>
                        <a:rPr lang="zh-TW" sz="2000" kern="0" dirty="0" smtClean="0">
                          <a:solidFill>
                            <a:srgbClr val="000000"/>
                          </a:solidFill>
                          <a:latin typeface="Calibri"/>
                          <a:ea typeface="新細明體"/>
                          <a:cs typeface="Calibri"/>
                        </a:rPr>
                        <a:t>出面</a:t>
                      </a:r>
                      <a:r>
                        <a:rPr lang="en-US" sz="2000" kern="0" dirty="0" smtClean="0">
                          <a:solidFill>
                            <a:srgbClr val="000000"/>
                          </a:solidFill>
                          <a:latin typeface="Calibri"/>
                          <a:ea typeface="新細明體"/>
                          <a:cs typeface="Calibri"/>
                        </a:rPr>
                        <a:t>…</a:t>
                      </a:r>
                      <a:endParaRPr lang="zh-TW" sz="2000"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bl>
          </a:graphicData>
        </a:graphic>
      </p:graphicFrame>
      <p:sp>
        <p:nvSpPr>
          <p:cNvPr id="7" name="Rectangle 6"/>
          <p:cNvSpPr/>
          <p:nvPr/>
        </p:nvSpPr>
        <p:spPr>
          <a:xfrm>
            <a:off x="228600" y="2133600"/>
            <a:ext cx="8382000" cy="457200"/>
          </a:xfrm>
          <a:prstGeom prst="rect">
            <a:avLst/>
          </a:prstGeom>
          <a:noFill/>
          <a:ln w="76200">
            <a:solidFill>
              <a:srgbClr val="66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3962400"/>
            <a:ext cx="5562600" cy="289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 name="Slide Number Placeholder 2"/>
          <p:cNvSpPr>
            <a:spLocks noGrp="1"/>
          </p:cNvSpPr>
          <p:nvPr>
            <p:ph type="sldNum" sz="quarter" idx="12"/>
          </p:nvPr>
        </p:nvSpPr>
        <p:spPr/>
        <p:txBody>
          <a:bodyPr/>
          <a:lstStyle/>
          <a:p>
            <a:fld id="{26CFF094-8B55-4021-9F24-89C5C37C37A5}" type="slidenum">
              <a:rPr lang="en-US" smtClean="0"/>
              <a:pPr/>
              <a:t>41</a:t>
            </a:fld>
            <a:endParaRPr lang="en-US"/>
          </a:p>
        </p:txBody>
      </p:sp>
      <p:graphicFrame>
        <p:nvGraphicFramePr>
          <p:cNvPr id="5" name="Table 4"/>
          <p:cNvGraphicFramePr>
            <a:graphicFrameLocks noGrp="1"/>
          </p:cNvGraphicFramePr>
          <p:nvPr/>
        </p:nvGraphicFramePr>
        <p:xfrm>
          <a:off x="228600" y="1066800"/>
          <a:ext cx="8686798" cy="5707883"/>
        </p:xfrm>
        <a:graphic>
          <a:graphicData uri="http://schemas.openxmlformats.org/drawingml/2006/table">
            <a:tbl>
              <a:tblPr/>
              <a:tblGrid>
                <a:gridCol w="1798970"/>
                <a:gridCol w="682973"/>
                <a:gridCol w="609157"/>
                <a:gridCol w="699287"/>
                <a:gridCol w="699287"/>
                <a:gridCol w="699992"/>
                <a:gridCol w="699287"/>
                <a:gridCol w="699287"/>
                <a:gridCol w="699287"/>
                <a:gridCol w="699992"/>
                <a:gridCol w="699279"/>
              </a:tblGrid>
              <a:tr h="1100295">
                <a:tc rowSpan="2">
                  <a:txBody>
                    <a:bodyPr/>
                    <a:lstStyle/>
                    <a:p>
                      <a:r>
                        <a:rPr lang="en-US" altLang="zh-TW" sz="2400" b="1" kern="100" dirty="0" smtClean="0">
                          <a:latin typeface="Calibri"/>
                          <a:cs typeface="Times New Roman"/>
                        </a:rPr>
                        <a:t>Table 3: Referent</a:t>
                      </a:r>
                      <a:r>
                        <a:rPr lang="en-US" altLang="zh-TW" sz="2400" b="1" kern="100" baseline="0" dirty="0" smtClean="0">
                          <a:latin typeface="Calibri"/>
                          <a:cs typeface="Times New Roman"/>
                        </a:rPr>
                        <a:t> Introduction</a:t>
                      </a:r>
                      <a:endParaRPr lang="zh-TW" sz="2400" b="1" kern="100" dirty="0">
                        <a:latin typeface="Calibri"/>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en-US" sz="2200" b="1" kern="0" dirty="0" smtClean="0">
                          <a:solidFill>
                            <a:srgbClr val="000000"/>
                          </a:solidFill>
                          <a:latin typeface="Calibri"/>
                          <a:ea typeface="新細明體"/>
                          <a:cs typeface="Calibri"/>
                        </a:rPr>
                        <a:t>Hearing Adult</a:t>
                      </a:r>
                      <a:endParaRPr lang="zh-TW" sz="2200" kern="100" dirty="0">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2">
                  <a:txBody>
                    <a:bodyPr/>
                    <a:lstStyle/>
                    <a:p>
                      <a:pPr algn="ctr">
                        <a:spcAft>
                          <a:spcPts val="0"/>
                        </a:spcAft>
                      </a:pPr>
                      <a:r>
                        <a:rPr lang="en-US" sz="2200" b="1" kern="0" dirty="0">
                          <a:solidFill>
                            <a:srgbClr val="000000"/>
                          </a:solidFill>
                          <a:latin typeface="Calibri"/>
                          <a:ea typeface="新細明體"/>
                          <a:cs typeface="Calibri"/>
                        </a:rPr>
                        <a:t>D/</a:t>
                      </a:r>
                      <a:r>
                        <a:rPr lang="en-US" sz="2200" b="1" kern="0" dirty="0" err="1">
                          <a:solidFill>
                            <a:srgbClr val="000000"/>
                          </a:solidFill>
                          <a:latin typeface="Calibri"/>
                          <a:ea typeface="新細明體"/>
                          <a:cs typeface="Calibri"/>
                        </a:rPr>
                        <a:t>hh</a:t>
                      </a:r>
                      <a:r>
                        <a:rPr lang="en-US" sz="2200" b="1" kern="0" dirty="0">
                          <a:solidFill>
                            <a:srgbClr val="000000"/>
                          </a:solidFill>
                          <a:latin typeface="Calibri"/>
                          <a:ea typeface="新細明體"/>
                          <a:cs typeface="Calibri"/>
                        </a:rPr>
                        <a:t> children  (total)</a:t>
                      </a:r>
                      <a:endParaRPr lang="zh-TW" sz="2200" kern="100" dirty="0">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2">
                  <a:txBody>
                    <a:bodyPr/>
                    <a:lstStyle/>
                    <a:p>
                      <a:pPr algn="ctr">
                        <a:spcAft>
                          <a:spcPts val="0"/>
                        </a:spcAft>
                      </a:pPr>
                      <a:r>
                        <a:rPr lang="en-US" sz="1800" b="1" kern="0" dirty="0">
                          <a:solidFill>
                            <a:srgbClr val="000000"/>
                          </a:solidFill>
                          <a:latin typeface="Calibri"/>
                          <a:ea typeface="新細明體"/>
                          <a:cs typeface="Calibri"/>
                        </a:rPr>
                        <a:t>Group A</a:t>
                      </a:r>
                      <a:endParaRPr lang="zh-TW" sz="1800" kern="100" dirty="0">
                        <a:latin typeface="Calibri"/>
                        <a:ea typeface="新細明體"/>
                        <a:cs typeface="Times New Roman"/>
                      </a:endParaRPr>
                    </a:p>
                    <a:p>
                      <a:pPr algn="ctr">
                        <a:spcAft>
                          <a:spcPts val="0"/>
                        </a:spcAft>
                      </a:pPr>
                      <a:r>
                        <a:rPr lang="en-US" sz="1800" b="1" kern="0" dirty="0">
                          <a:solidFill>
                            <a:srgbClr val="000000"/>
                          </a:solidFill>
                          <a:latin typeface="Calibri"/>
                          <a:ea typeface="新細明體"/>
                          <a:cs typeface="Calibri"/>
                        </a:rPr>
                        <a:t>(2;0 - 3;11)</a:t>
                      </a:r>
                      <a:br>
                        <a:rPr lang="en-US" sz="1800" b="1" kern="0" dirty="0">
                          <a:solidFill>
                            <a:srgbClr val="000000"/>
                          </a:solidFill>
                          <a:latin typeface="Calibri"/>
                          <a:ea typeface="新細明體"/>
                          <a:cs typeface="Calibri"/>
                        </a:rPr>
                      </a:br>
                      <a:r>
                        <a:rPr lang="en-US" sz="1800" b="1" kern="0" dirty="0">
                          <a:solidFill>
                            <a:srgbClr val="000000"/>
                          </a:solidFill>
                          <a:latin typeface="Calibri"/>
                          <a:ea typeface="新細明體"/>
                          <a:cs typeface="Calibri"/>
                        </a:rPr>
                        <a:t>2 d/</a:t>
                      </a:r>
                      <a:r>
                        <a:rPr lang="en-US" sz="1800" b="1" kern="0" dirty="0" err="1">
                          <a:solidFill>
                            <a:srgbClr val="000000"/>
                          </a:solidFill>
                          <a:latin typeface="Calibri"/>
                          <a:ea typeface="新細明體"/>
                          <a:cs typeface="Calibri"/>
                        </a:rPr>
                        <a:t>hh</a:t>
                      </a:r>
                      <a:r>
                        <a:rPr lang="en-US" sz="1800" b="1" kern="0" dirty="0">
                          <a:solidFill>
                            <a:srgbClr val="000000"/>
                          </a:solidFill>
                          <a:latin typeface="Calibri"/>
                          <a:ea typeface="新細明體"/>
                          <a:cs typeface="Calibri"/>
                        </a:rPr>
                        <a:t> children</a:t>
                      </a:r>
                      <a:endParaRPr lang="zh-TW" sz="1800" kern="100" dirty="0">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2">
                  <a:txBody>
                    <a:bodyPr/>
                    <a:lstStyle/>
                    <a:p>
                      <a:pPr algn="ctr">
                        <a:spcAft>
                          <a:spcPts val="0"/>
                        </a:spcAft>
                      </a:pPr>
                      <a:r>
                        <a:rPr lang="en-US" sz="1800" b="1" kern="0" dirty="0">
                          <a:solidFill>
                            <a:srgbClr val="000000"/>
                          </a:solidFill>
                          <a:latin typeface="Calibri"/>
                          <a:ea typeface="新細明體"/>
                          <a:cs typeface="Calibri"/>
                        </a:rPr>
                        <a:t>Group B</a:t>
                      </a:r>
                      <a:endParaRPr lang="zh-TW" sz="1800" kern="100" dirty="0">
                        <a:latin typeface="Calibri"/>
                        <a:ea typeface="新細明體"/>
                        <a:cs typeface="Times New Roman"/>
                      </a:endParaRPr>
                    </a:p>
                    <a:p>
                      <a:pPr algn="ctr">
                        <a:spcAft>
                          <a:spcPts val="0"/>
                        </a:spcAft>
                      </a:pPr>
                      <a:r>
                        <a:rPr lang="en-US" sz="1800" b="1" kern="0" dirty="0">
                          <a:solidFill>
                            <a:srgbClr val="000000"/>
                          </a:solidFill>
                          <a:latin typeface="Calibri"/>
                          <a:ea typeface="新細明體"/>
                          <a:cs typeface="Calibri"/>
                        </a:rPr>
                        <a:t>(4;0 - 5;11)</a:t>
                      </a:r>
                      <a:br>
                        <a:rPr lang="en-US" sz="1800" b="1" kern="0" dirty="0">
                          <a:solidFill>
                            <a:srgbClr val="000000"/>
                          </a:solidFill>
                          <a:latin typeface="Calibri"/>
                          <a:ea typeface="新細明體"/>
                          <a:cs typeface="Calibri"/>
                        </a:rPr>
                      </a:br>
                      <a:r>
                        <a:rPr lang="en-US" sz="1800" b="1" kern="0" dirty="0">
                          <a:solidFill>
                            <a:srgbClr val="000000"/>
                          </a:solidFill>
                          <a:latin typeface="Calibri"/>
                          <a:ea typeface="新細明體"/>
                          <a:cs typeface="Calibri"/>
                        </a:rPr>
                        <a:t>8 d/</a:t>
                      </a:r>
                      <a:r>
                        <a:rPr lang="en-US" sz="1800" b="1" kern="0" dirty="0" err="1">
                          <a:solidFill>
                            <a:srgbClr val="000000"/>
                          </a:solidFill>
                          <a:latin typeface="Calibri"/>
                          <a:ea typeface="新細明體"/>
                          <a:cs typeface="Calibri"/>
                        </a:rPr>
                        <a:t>hh</a:t>
                      </a:r>
                      <a:r>
                        <a:rPr lang="en-US" sz="1800" b="1" kern="0" dirty="0">
                          <a:solidFill>
                            <a:srgbClr val="000000"/>
                          </a:solidFill>
                          <a:latin typeface="Calibri"/>
                          <a:ea typeface="新細明體"/>
                          <a:cs typeface="Calibri"/>
                        </a:rPr>
                        <a:t> children</a:t>
                      </a:r>
                      <a:endParaRPr lang="zh-TW" sz="1800" kern="100" dirty="0">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2">
                  <a:txBody>
                    <a:bodyPr/>
                    <a:lstStyle/>
                    <a:p>
                      <a:pPr algn="ctr">
                        <a:spcAft>
                          <a:spcPts val="0"/>
                        </a:spcAft>
                      </a:pPr>
                      <a:r>
                        <a:rPr lang="en-US" sz="1800" b="1" kern="0" dirty="0">
                          <a:solidFill>
                            <a:srgbClr val="000000"/>
                          </a:solidFill>
                          <a:latin typeface="Calibri"/>
                          <a:ea typeface="新細明體"/>
                          <a:cs typeface="Calibri"/>
                        </a:rPr>
                        <a:t>Group C</a:t>
                      </a:r>
                      <a:endParaRPr lang="zh-TW" sz="1800" kern="100" dirty="0">
                        <a:latin typeface="Calibri"/>
                        <a:ea typeface="新細明體"/>
                        <a:cs typeface="Times New Roman"/>
                      </a:endParaRPr>
                    </a:p>
                    <a:p>
                      <a:pPr algn="ctr">
                        <a:spcAft>
                          <a:spcPts val="0"/>
                        </a:spcAft>
                      </a:pPr>
                      <a:r>
                        <a:rPr lang="en-US" sz="1800" b="1" kern="0" dirty="0">
                          <a:solidFill>
                            <a:srgbClr val="000000"/>
                          </a:solidFill>
                          <a:latin typeface="Calibri"/>
                          <a:ea typeface="新細明體"/>
                          <a:cs typeface="Calibri"/>
                        </a:rPr>
                        <a:t>(6;0 or above)</a:t>
                      </a:r>
                      <a:br>
                        <a:rPr lang="en-US" sz="1800" b="1" kern="0" dirty="0">
                          <a:solidFill>
                            <a:srgbClr val="000000"/>
                          </a:solidFill>
                          <a:latin typeface="Calibri"/>
                          <a:ea typeface="新細明體"/>
                          <a:cs typeface="Calibri"/>
                        </a:rPr>
                      </a:br>
                      <a:r>
                        <a:rPr lang="en-US" sz="1800" b="1" kern="0" dirty="0">
                          <a:solidFill>
                            <a:srgbClr val="000000"/>
                          </a:solidFill>
                          <a:latin typeface="Calibri"/>
                          <a:ea typeface="新細明體"/>
                          <a:cs typeface="Calibri"/>
                        </a:rPr>
                        <a:t>5 d/</a:t>
                      </a:r>
                      <a:r>
                        <a:rPr lang="en-US" sz="1800" b="1" kern="0" dirty="0" err="1">
                          <a:solidFill>
                            <a:srgbClr val="000000"/>
                          </a:solidFill>
                          <a:latin typeface="Calibri"/>
                          <a:ea typeface="新細明體"/>
                          <a:cs typeface="Calibri"/>
                        </a:rPr>
                        <a:t>hh</a:t>
                      </a:r>
                      <a:r>
                        <a:rPr lang="en-US" sz="1800" b="1" kern="0" dirty="0">
                          <a:solidFill>
                            <a:srgbClr val="000000"/>
                          </a:solidFill>
                          <a:latin typeface="Calibri"/>
                          <a:ea typeface="新細明體"/>
                          <a:cs typeface="Calibri"/>
                        </a:rPr>
                        <a:t> children</a:t>
                      </a:r>
                      <a:endParaRPr lang="zh-TW" sz="1800" kern="100" dirty="0">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r>
              <a:tr h="565429">
                <a:tc vMerge="1">
                  <a:txBody>
                    <a:bodyPr/>
                    <a:lstStyle/>
                    <a:p>
                      <a:endParaRPr lang="zh-TW" sz="1600" kern="100" dirty="0">
                        <a:latin typeface="Calibri"/>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altLang="zh-TW" sz="1600" b="1" kern="0" dirty="0" smtClean="0">
                          <a:solidFill>
                            <a:srgbClr val="000000"/>
                          </a:solidFill>
                          <a:latin typeface="Calibri"/>
                          <a:ea typeface="新細明體"/>
                          <a:cs typeface="Calibri"/>
                        </a:rPr>
                        <a:t>Tokens</a:t>
                      </a:r>
                      <a:endParaRPr lang="zh-TW" sz="1600" kern="100" dirty="0">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b="1" kern="0">
                          <a:solidFill>
                            <a:srgbClr val="000000"/>
                          </a:solidFill>
                          <a:latin typeface="Calibri"/>
                          <a:ea typeface="新細明體"/>
                          <a:cs typeface="Calibri"/>
                        </a:rPr>
                        <a:t>%</a:t>
                      </a:r>
                      <a:endParaRPr lang="zh-TW" sz="1600" kern="100">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b="1" kern="0" dirty="0" smtClean="0">
                          <a:solidFill>
                            <a:srgbClr val="000000"/>
                          </a:solidFill>
                          <a:latin typeface="Calibri"/>
                          <a:ea typeface="新細明體"/>
                          <a:cs typeface="Calibri"/>
                        </a:rPr>
                        <a:t>Tokens</a:t>
                      </a:r>
                      <a:endParaRPr lang="zh-TW" sz="1600" kern="100" dirty="0">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b="1" kern="0">
                          <a:solidFill>
                            <a:srgbClr val="000000"/>
                          </a:solidFill>
                          <a:latin typeface="Calibri"/>
                          <a:ea typeface="新細明體"/>
                          <a:cs typeface="Calibri"/>
                        </a:rPr>
                        <a:t>%</a:t>
                      </a:r>
                      <a:endParaRPr lang="zh-TW" sz="1600" kern="100">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altLang="zh-TW" sz="1600" b="1" kern="0" dirty="0" smtClean="0">
                          <a:solidFill>
                            <a:srgbClr val="000000"/>
                          </a:solidFill>
                          <a:latin typeface="Calibri"/>
                          <a:ea typeface="新細明體"/>
                          <a:cs typeface="Calibri"/>
                        </a:rPr>
                        <a:t>Tokens</a:t>
                      </a:r>
                      <a:endParaRPr lang="zh-TW" sz="1600" kern="100" dirty="0">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b="1" kern="0">
                          <a:solidFill>
                            <a:srgbClr val="000000"/>
                          </a:solidFill>
                          <a:latin typeface="Calibri"/>
                          <a:ea typeface="新細明體"/>
                          <a:cs typeface="Calibri"/>
                        </a:rPr>
                        <a:t>%</a:t>
                      </a:r>
                      <a:endParaRPr lang="zh-TW" sz="1600" kern="100">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altLang="zh-TW" sz="1600" b="1" kern="0" dirty="0" smtClean="0">
                          <a:solidFill>
                            <a:srgbClr val="000000"/>
                          </a:solidFill>
                          <a:latin typeface="Calibri"/>
                          <a:ea typeface="新細明體"/>
                          <a:cs typeface="Calibri"/>
                        </a:rPr>
                        <a:t>Tokens</a:t>
                      </a:r>
                      <a:endParaRPr lang="zh-TW" sz="1600" kern="100" dirty="0">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b="1" kern="0">
                          <a:solidFill>
                            <a:srgbClr val="000000"/>
                          </a:solidFill>
                          <a:latin typeface="Calibri"/>
                          <a:ea typeface="新細明體"/>
                          <a:cs typeface="Calibri"/>
                        </a:rPr>
                        <a:t>%</a:t>
                      </a:r>
                      <a:endParaRPr lang="zh-TW" sz="1600" kern="100">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altLang="zh-TW" sz="1600" b="1" kern="0" dirty="0" smtClean="0">
                          <a:solidFill>
                            <a:srgbClr val="000000"/>
                          </a:solidFill>
                          <a:latin typeface="Calibri"/>
                          <a:ea typeface="新細明體"/>
                          <a:cs typeface="Calibri"/>
                        </a:rPr>
                        <a:t>Tokens</a:t>
                      </a:r>
                      <a:endParaRPr lang="zh-TW" sz="1600" kern="100" dirty="0">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b="1" kern="0">
                          <a:solidFill>
                            <a:srgbClr val="000000"/>
                          </a:solidFill>
                          <a:latin typeface="Calibri"/>
                          <a:ea typeface="新細明體"/>
                          <a:cs typeface="Calibri"/>
                        </a:rPr>
                        <a:t>%</a:t>
                      </a:r>
                      <a:endParaRPr lang="zh-TW" sz="1600" kern="100">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9792">
                <a:tc>
                  <a:txBody>
                    <a:bodyPr/>
                    <a:lstStyle/>
                    <a:p>
                      <a:pPr>
                        <a:spcAft>
                          <a:spcPts val="0"/>
                        </a:spcAft>
                      </a:pPr>
                      <a:r>
                        <a:rPr lang="en-US" sz="1700" b="1" kern="0" dirty="0">
                          <a:solidFill>
                            <a:srgbClr val="000000"/>
                          </a:solidFill>
                          <a:latin typeface="Calibri"/>
                          <a:ea typeface="新細明體"/>
                          <a:cs typeface="Calibri"/>
                        </a:rPr>
                        <a:t>Existential </a:t>
                      </a:r>
                      <a:endParaRPr lang="zh-TW" sz="1700" kern="100" dirty="0">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b="1" kern="0" dirty="0">
                          <a:solidFill>
                            <a:srgbClr val="000000"/>
                          </a:solidFill>
                          <a:latin typeface="Calibri"/>
                          <a:ea typeface="新細明體"/>
                          <a:cs typeface="Calibri"/>
                        </a:rPr>
                        <a:t>31</a:t>
                      </a:r>
                      <a:endParaRPr lang="zh-TW" sz="1800" b="1" kern="100" dirty="0">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ctr">
                        <a:spcAft>
                          <a:spcPts val="0"/>
                        </a:spcAft>
                      </a:pPr>
                      <a:r>
                        <a:rPr lang="en-US" sz="1800" b="1" kern="0" dirty="0">
                          <a:solidFill>
                            <a:srgbClr val="000000"/>
                          </a:solidFill>
                          <a:latin typeface="Calibri"/>
                          <a:ea typeface="新細明體"/>
                          <a:cs typeface="Calibri"/>
                        </a:rPr>
                        <a:t>74%</a:t>
                      </a:r>
                      <a:endParaRPr lang="zh-TW" sz="1800" b="1" kern="100" dirty="0">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ctr">
                        <a:spcAft>
                          <a:spcPts val="0"/>
                        </a:spcAft>
                      </a:pPr>
                      <a:r>
                        <a:rPr lang="en-US" sz="1800" b="1" kern="0" dirty="0">
                          <a:solidFill>
                            <a:srgbClr val="000000"/>
                          </a:solidFill>
                          <a:latin typeface="Calibri"/>
                          <a:ea typeface="新細明體"/>
                          <a:cs typeface="Calibri"/>
                        </a:rPr>
                        <a:t>24</a:t>
                      </a:r>
                      <a:endParaRPr lang="zh-TW" sz="1800" b="1" kern="100" dirty="0">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a:txBody>
                    <a:bodyPr/>
                    <a:lstStyle/>
                    <a:p>
                      <a:pPr algn="ctr">
                        <a:spcAft>
                          <a:spcPts val="0"/>
                        </a:spcAft>
                      </a:pPr>
                      <a:r>
                        <a:rPr lang="en-US" sz="1800" b="1" kern="0" dirty="0">
                          <a:solidFill>
                            <a:srgbClr val="000000"/>
                          </a:solidFill>
                          <a:latin typeface="Calibri"/>
                          <a:ea typeface="新細明體"/>
                          <a:cs typeface="Calibri"/>
                        </a:rPr>
                        <a:t>28%</a:t>
                      </a:r>
                      <a:endParaRPr lang="zh-TW" sz="1800" b="1" kern="100" dirty="0">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a:txBody>
                    <a:bodyPr/>
                    <a:lstStyle/>
                    <a:p>
                      <a:pPr algn="ctr">
                        <a:spcAft>
                          <a:spcPts val="0"/>
                        </a:spcAft>
                      </a:pPr>
                      <a:r>
                        <a:rPr lang="en-US" sz="1800" b="1" kern="0">
                          <a:solidFill>
                            <a:srgbClr val="000000"/>
                          </a:solidFill>
                          <a:latin typeface="Calibri"/>
                          <a:ea typeface="新細明體"/>
                          <a:cs typeface="Calibri"/>
                        </a:rPr>
                        <a:t>2</a:t>
                      </a:r>
                      <a:endParaRPr lang="zh-TW" sz="1800" b="1" kern="100">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spcAft>
                          <a:spcPts val="0"/>
                        </a:spcAft>
                      </a:pPr>
                      <a:r>
                        <a:rPr lang="en-US" sz="1800" b="1" kern="0">
                          <a:solidFill>
                            <a:srgbClr val="000000"/>
                          </a:solidFill>
                          <a:latin typeface="Calibri"/>
                          <a:ea typeface="新細明體"/>
                          <a:cs typeface="Calibri"/>
                        </a:rPr>
                        <a:t>25%</a:t>
                      </a:r>
                      <a:endParaRPr lang="zh-TW" sz="1800" b="1" kern="100">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spcAft>
                          <a:spcPts val="0"/>
                        </a:spcAft>
                      </a:pPr>
                      <a:r>
                        <a:rPr lang="en-US" sz="1800" b="1" kern="0">
                          <a:solidFill>
                            <a:srgbClr val="000000"/>
                          </a:solidFill>
                          <a:latin typeface="Calibri"/>
                          <a:ea typeface="新細明體"/>
                          <a:cs typeface="Calibri"/>
                        </a:rPr>
                        <a:t>12</a:t>
                      </a:r>
                      <a:endParaRPr lang="zh-TW" sz="1800" b="1" kern="100">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spcAft>
                          <a:spcPts val="0"/>
                        </a:spcAft>
                      </a:pPr>
                      <a:r>
                        <a:rPr lang="en-US" sz="1800" b="1" kern="0">
                          <a:solidFill>
                            <a:srgbClr val="000000"/>
                          </a:solidFill>
                          <a:latin typeface="Calibri"/>
                          <a:ea typeface="新細明體"/>
                          <a:cs typeface="Calibri"/>
                        </a:rPr>
                        <a:t>28%</a:t>
                      </a:r>
                      <a:endParaRPr lang="zh-TW" sz="1800" b="1" kern="100">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spcAft>
                          <a:spcPts val="0"/>
                        </a:spcAft>
                      </a:pPr>
                      <a:r>
                        <a:rPr lang="en-US" sz="1800" b="1" kern="0">
                          <a:solidFill>
                            <a:srgbClr val="000000"/>
                          </a:solidFill>
                          <a:latin typeface="Calibri"/>
                          <a:ea typeface="新細明體"/>
                          <a:cs typeface="Calibri"/>
                        </a:rPr>
                        <a:t>10</a:t>
                      </a:r>
                      <a:endParaRPr lang="zh-TW" sz="1800" b="1" kern="100">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spcAft>
                          <a:spcPts val="0"/>
                        </a:spcAft>
                      </a:pPr>
                      <a:r>
                        <a:rPr lang="en-US" sz="1800" b="1" kern="0">
                          <a:solidFill>
                            <a:srgbClr val="000000"/>
                          </a:solidFill>
                          <a:latin typeface="Calibri"/>
                          <a:ea typeface="新細明體"/>
                          <a:cs typeface="Calibri"/>
                        </a:rPr>
                        <a:t>29%</a:t>
                      </a:r>
                      <a:endParaRPr lang="zh-TW" sz="1800" b="1" kern="100">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r>
              <a:tr h="259792">
                <a:tc>
                  <a:txBody>
                    <a:bodyPr/>
                    <a:lstStyle/>
                    <a:p>
                      <a:pPr>
                        <a:spcAft>
                          <a:spcPts val="0"/>
                        </a:spcAft>
                      </a:pPr>
                      <a:r>
                        <a:rPr lang="en-US" sz="1700" b="1" kern="0" dirty="0" err="1" smtClean="0">
                          <a:solidFill>
                            <a:srgbClr val="000000"/>
                          </a:solidFill>
                          <a:latin typeface="Calibri"/>
                          <a:ea typeface="新細明體"/>
                          <a:cs typeface="Calibri"/>
                        </a:rPr>
                        <a:t>Cl</a:t>
                      </a:r>
                      <a:r>
                        <a:rPr lang="en-US" sz="1700" b="1" kern="0" baseline="0" dirty="0" smtClean="0">
                          <a:solidFill>
                            <a:srgbClr val="000000"/>
                          </a:solidFill>
                          <a:latin typeface="Calibri"/>
                          <a:ea typeface="新細明體"/>
                          <a:cs typeface="Calibri"/>
                        </a:rPr>
                        <a:t> + N</a:t>
                      </a:r>
                      <a:r>
                        <a:rPr lang="en-US" sz="1700" b="1" kern="0" dirty="0" smtClean="0">
                          <a:solidFill>
                            <a:srgbClr val="000000"/>
                          </a:solidFill>
                          <a:latin typeface="Calibri"/>
                          <a:ea typeface="新細明體"/>
                          <a:cs typeface="Calibri"/>
                        </a:rPr>
                        <a:t> </a:t>
                      </a:r>
                      <a:r>
                        <a:rPr lang="en-US" sz="1700" b="1" kern="0" dirty="0">
                          <a:solidFill>
                            <a:srgbClr val="000000"/>
                          </a:solidFill>
                          <a:latin typeface="Calibri"/>
                          <a:ea typeface="新細明體"/>
                          <a:cs typeface="Calibri"/>
                        </a:rPr>
                        <a:t>(</a:t>
                      </a:r>
                      <a:r>
                        <a:rPr lang="en-US" sz="1700" b="1" kern="0" dirty="0" err="1">
                          <a:solidFill>
                            <a:srgbClr val="000000"/>
                          </a:solidFill>
                          <a:latin typeface="Calibri"/>
                          <a:ea typeface="新細明體"/>
                          <a:cs typeface="Calibri"/>
                        </a:rPr>
                        <a:t>subj</a:t>
                      </a:r>
                      <a:r>
                        <a:rPr lang="en-US" sz="1700" b="1" kern="0" dirty="0">
                          <a:solidFill>
                            <a:srgbClr val="000000"/>
                          </a:solidFill>
                          <a:latin typeface="Calibri"/>
                          <a:ea typeface="新細明體"/>
                          <a:cs typeface="Calibri"/>
                        </a:rPr>
                        <a:t>)</a:t>
                      </a:r>
                      <a:endParaRPr lang="zh-TW" sz="1700" kern="100" dirty="0">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b="1" kern="0">
                          <a:solidFill>
                            <a:srgbClr val="000000"/>
                          </a:solidFill>
                          <a:latin typeface="Calibri"/>
                          <a:ea typeface="新細明體"/>
                          <a:cs typeface="Calibri"/>
                        </a:rPr>
                        <a:t>3</a:t>
                      </a:r>
                      <a:endParaRPr lang="zh-TW" sz="1800" b="1" kern="100">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ctr">
                        <a:spcAft>
                          <a:spcPts val="0"/>
                        </a:spcAft>
                      </a:pPr>
                      <a:r>
                        <a:rPr lang="en-US" sz="1800" b="1" kern="0" dirty="0">
                          <a:solidFill>
                            <a:srgbClr val="000000"/>
                          </a:solidFill>
                          <a:latin typeface="Calibri"/>
                          <a:ea typeface="新細明體"/>
                          <a:cs typeface="Calibri"/>
                        </a:rPr>
                        <a:t>7%</a:t>
                      </a:r>
                      <a:endParaRPr lang="zh-TW" sz="1800" b="1" kern="100" dirty="0">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ctr">
                        <a:spcAft>
                          <a:spcPts val="0"/>
                        </a:spcAft>
                      </a:pPr>
                      <a:r>
                        <a:rPr lang="en-US" sz="1800" b="1" kern="0" dirty="0">
                          <a:solidFill>
                            <a:srgbClr val="000000"/>
                          </a:solidFill>
                          <a:latin typeface="Calibri"/>
                          <a:ea typeface="新細明體"/>
                          <a:cs typeface="Calibri"/>
                        </a:rPr>
                        <a:t>5</a:t>
                      </a:r>
                      <a:endParaRPr lang="zh-TW" sz="1800" b="1" kern="100" dirty="0">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a:txBody>
                    <a:bodyPr/>
                    <a:lstStyle/>
                    <a:p>
                      <a:pPr algn="ctr">
                        <a:spcAft>
                          <a:spcPts val="0"/>
                        </a:spcAft>
                      </a:pPr>
                      <a:r>
                        <a:rPr lang="en-US" sz="1800" b="1" kern="0" dirty="0">
                          <a:solidFill>
                            <a:srgbClr val="000000"/>
                          </a:solidFill>
                          <a:latin typeface="Calibri"/>
                          <a:ea typeface="新細明體"/>
                          <a:cs typeface="Calibri"/>
                        </a:rPr>
                        <a:t>6%</a:t>
                      </a:r>
                      <a:endParaRPr lang="zh-TW" sz="1800" b="1" kern="100" dirty="0">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a:txBody>
                    <a:bodyPr/>
                    <a:lstStyle/>
                    <a:p>
                      <a:endParaRPr lang="zh-TW" sz="1800" b="1" kern="100">
                        <a:latin typeface="Calibri"/>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TW" sz="1800" b="1" kern="100">
                        <a:latin typeface="Calibri"/>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TW" sz="1800" b="1" kern="100" dirty="0">
                        <a:latin typeface="Calibri"/>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TW" sz="1800" b="1" kern="100">
                        <a:latin typeface="Calibri"/>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b="1" kern="0">
                          <a:solidFill>
                            <a:srgbClr val="000000"/>
                          </a:solidFill>
                          <a:latin typeface="Calibri"/>
                          <a:ea typeface="新細明體"/>
                          <a:cs typeface="Calibri"/>
                        </a:rPr>
                        <a:t>5</a:t>
                      </a:r>
                      <a:endParaRPr lang="zh-TW" sz="1800" b="1" kern="100">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spcAft>
                          <a:spcPts val="0"/>
                        </a:spcAft>
                      </a:pPr>
                      <a:r>
                        <a:rPr lang="en-US" sz="1800" b="1" kern="0">
                          <a:solidFill>
                            <a:srgbClr val="000000"/>
                          </a:solidFill>
                          <a:latin typeface="Calibri"/>
                          <a:ea typeface="新細明體"/>
                          <a:cs typeface="Calibri"/>
                        </a:rPr>
                        <a:t>15%</a:t>
                      </a:r>
                      <a:endParaRPr lang="zh-TW" sz="1800" b="1" kern="100">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r>
              <a:tr h="259792">
                <a:tc>
                  <a:txBody>
                    <a:bodyPr/>
                    <a:lstStyle/>
                    <a:p>
                      <a:pPr>
                        <a:spcAft>
                          <a:spcPts val="0"/>
                        </a:spcAft>
                      </a:pPr>
                      <a:r>
                        <a:rPr lang="en-US" altLang="zh-TW" sz="1700" b="1" kern="0" dirty="0" err="1" smtClean="0">
                          <a:solidFill>
                            <a:srgbClr val="000000"/>
                          </a:solidFill>
                          <a:latin typeface="Calibri"/>
                          <a:ea typeface="新細明體"/>
                          <a:cs typeface="Calibri"/>
                        </a:rPr>
                        <a:t>Cl</a:t>
                      </a:r>
                      <a:r>
                        <a:rPr lang="en-US" altLang="zh-TW" sz="1700" b="1" kern="0" baseline="0" dirty="0" smtClean="0">
                          <a:solidFill>
                            <a:srgbClr val="000000"/>
                          </a:solidFill>
                          <a:latin typeface="Calibri"/>
                          <a:ea typeface="新細明體"/>
                          <a:cs typeface="Calibri"/>
                        </a:rPr>
                        <a:t> + N</a:t>
                      </a:r>
                      <a:r>
                        <a:rPr lang="en-US" sz="1700" b="1" kern="0" dirty="0" smtClean="0">
                          <a:solidFill>
                            <a:srgbClr val="000000"/>
                          </a:solidFill>
                          <a:latin typeface="Calibri"/>
                          <a:ea typeface="新細明體"/>
                          <a:cs typeface="Calibri"/>
                        </a:rPr>
                        <a:t> </a:t>
                      </a:r>
                      <a:r>
                        <a:rPr lang="en-US" sz="1700" b="1" kern="0" dirty="0">
                          <a:solidFill>
                            <a:srgbClr val="000000"/>
                          </a:solidFill>
                          <a:latin typeface="Calibri"/>
                          <a:ea typeface="新細明體"/>
                          <a:cs typeface="Calibri"/>
                        </a:rPr>
                        <a:t>(</a:t>
                      </a:r>
                      <a:r>
                        <a:rPr lang="en-US" sz="1700" b="1" kern="0" dirty="0" err="1">
                          <a:solidFill>
                            <a:srgbClr val="000000"/>
                          </a:solidFill>
                          <a:latin typeface="Calibri"/>
                          <a:ea typeface="新細明體"/>
                          <a:cs typeface="Calibri"/>
                        </a:rPr>
                        <a:t>postverbal</a:t>
                      </a:r>
                      <a:r>
                        <a:rPr lang="en-US" sz="1700" b="1" kern="0" dirty="0">
                          <a:solidFill>
                            <a:srgbClr val="000000"/>
                          </a:solidFill>
                          <a:latin typeface="Calibri"/>
                          <a:ea typeface="新細明體"/>
                          <a:cs typeface="Calibri"/>
                        </a:rPr>
                        <a:t>)</a:t>
                      </a:r>
                      <a:endParaRPr lang="zh-TW" sz="1700" kern="100" dirty="0">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b="1" kern="0">
                          <a:solidFill>
                            <a:srgbClr val="000000"/>
                          </a:solidFill>
                          <a:latin typeface="Calibri"/>
                          <a:ea typeface="新細明體"/>
                          <a:cs typeface="Calibri"/>
                        </a:rPr>
                        <a:t>2</a:t>
                      </a:r>
                      <a:endParaRPr lang="zh-TW" sz="1800" b="1" kern="100">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ctr">
                        <a:spcAft>
                          <a:spcPts val="0"/>
                        </a:spcAft>
                      </a:pPr>
                      <a:r>
                        <a:rPr lang="en-US" sz="1800" b="1" kern="0" dirty="0">
                          <a:solidFill>
                            <a:srgbClr val="000000"/>
                          </a:solidFill>
                          <a:latin typeface="Calibri"/>
                          <a:ea typeface="新細明體"/>
                          <a:cs typeface="Calibri"/>
                        </a:rPr>
                        <a:t>5%</a:t>
                      </a:r>
                      <a:endParaRPr lang="zh-TW" sz="1800" b="1" kern="100" dirty="0">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endParaRPr lang="zh-TW" sz="1800" b="1" kern="100" dirty="0">
                        <a:latin typeface="Calibri"/>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endParaRPr lang="zh-TW" sz="1800" b="1" kern="100" dirty="0">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endParaRPr lang="zh-TW" sz="1800" b="1" kern="100">
                        <a:latin typeface="Calibri"/>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TW" sz="1800" b="1" kern="100">
                        <a:latin typeface="Calibri"/>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TW" sz="1800" b="1" kern="100">
                        <a:latin typeface="Calibri"/>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TW" sz="1800" b="1" kern="100">
                        <a:latin typeface="Calibri"/>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TW" sz="1800" b="1" kern="100">
                        <a:latin typeface="Calibri"/>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TW" sz="1800" b="1" kern="100">
                        <a:latin typeface="Calibri"/>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9792">
                <a:tc>
                  <a:txBody>
                    <a:bodyPr/>
                    <a:lstStyle/>
                    <a:p>
                      <a:pPr>
                        <a:spcAft>
                          <a:spcPts val="0"/>
                        </a:spcAft>
                      </a:pPr>
                      <a:r>
                        <a:rPr lang="en-US" sz="1700" b="1" kern="0" dirty="0">
                          <a:solidFill>
                            <a:srgbClr val="000000"/>
                          </a:solidFill>
                          <a:latin typeface="Calibri"/>
                          <a:ea typeface="新細明體"/>
                          <a:cs typeface="Calibri"/>
                        </a:rPr>
                        <a:t>num + </a:t>
                      </a:r>
                      <a:r>
                        <a:rPr lang="en-US" sz="1700" b="1" kern="0" dirty="0" err="1">
                          <a:solidFill>
                            <a:srgbClr val="000000"/>
                          </a:solidFill>
                          <a:latin typeface="Calibri"/>
                          <a:ea typeface="新細明體"/>
                          <a:cs typeface="Calibri"/>
                        </a:rPr>
                        <a:t>cl</a:t>
                      </a:r>
                      <a:r>
                        <a:rPr lang="en-US" sz="1700" b="1" kern="0" dirty="0">
                          <a:solidFill>
                            <a:srgbClr val="000000"/>
                          </a:solidFill>
                          <a:latin typeface="Calibri"/>
                          <a:ea typeface="新細明體"/>
                          <a:cs typeface="Calibri"/>
                        </a:rPr>
                        <a:t> + n (</a:t>
                      </a:r>
                      <a:r>
                        <a:rPr lang="en-US" sz="1700" b="1" kern="0" dirty="0" err="1">
                          <a:solidFill>
                            <a:srgbClr val="000000"/>
                          </a:solidFill>
                          <a:latin typeface="Calibri"/>
                          <a:ea typeface="新細明體"/>
                          <a:cs typeface="Calibri"/>
                        </a:rPr>
                        <a:t>obj</a:t>
                      </a:r>
                      <a:r>
                        <a:rPr lang="en-US" sz="1700" b="1" kern="0" dirty="0">
                          <a:solidFill>
                            <a:srgbClr val="000000"/>
                          </a:solidFill>
                          <a:latin typeface="Calibri"/>
                          <a:ea typeface="新細明體"/>
                          <a:cs typeface="Calibri"/>
                        </a:rPr>
                        <a:t>)</a:t>
                      </a:r>
                      <a:endParaRPr lang="zh-TW" sz="1700" kern="100" dirty="0">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b="1" kern="0">
                          <a:solidFill>
                            <a:srgbClr val="000000"/>
                          </a:solidFill>
                          <a:latin typeface="Calibri"/>
                          <a:ea typeface="新細明體"/>
                          <a:cs typeface="Calibri"/>
                        </a:rPr>
                        <a:t>2</a:t>
                      </a:r>
                      <a:endParaRPr lang="zh-TW" sz="1800" b="1" kern="100">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ctr">
                        <a:spcAft>
                          <a:spcPts val="0"/>
                        </a:spcAft>
                      </a:pPr>
                      <a:r>
                        <a:rPr lang="en-US" sz="1800" b="1" kern="0" dirty="0">
                          <a:solidFill>
                            <a:srgbClr val="000000"/>
                          </a:solidFill>
                          <a:latin typeface="Calibri"/>
                          <a:ea typeface="新細明體"/>
                          <a:cs typeface="Calibri"/>
                        </a:rPr>
                        <a:t>5%</a:t>
                      </a:r>
                      <a:endParaRPr lang="zh-TW" sz="1800" b="1" kern="100" dirty="0">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ctr">
                        <a:spcAft>
                          <a:spcPts val="0"/>
                        </a:spcAft>
                      </a:pPr>
                      <a:r>
                        <a:rPr lang="en-US" sz="1800" b="1" kern="0" dirty="0">
                          <a:solidFill>
                            <a:srgbClr val="000000"/>
                          </a:solidFill>
                          <a:latin typeface="Calibri"/>
                          <a:ea typeface="新細明體"/>
                          <a:cs typeface="Calibri"/>
                        </a:rPr>
                        <a:t>1</a:t>
                      </a:r>
                      <a:endParaRPr lang="zh-TW" sz="1800" b="1" kern="100" dirty="0">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a:txBody>
                    <a:bodyPr/>
                    <a:lstStyle/>
                    <a:p>
                      <a:pPr algn="ctr">
                        <a:spcAft>
                          <a:spcPts val="0"/>
                        </a:spcAft>
                      </a:pPr>
                      <a:r>
                        <a:rPr lang="en-US" sz="1800" b="1" kern="0" dirty="0">
                          <a:solidFill>
                            <a:srgbClr val="000000"/>
                          </a:solidFill>
                          <a:latin typeface="Calibri"/>
                          <a:ea typeface="新細明體"/>
                          <a:cs typeface="Calibri"/>
                        </a:rPr>
                        <a:t>1%</a:t>
                      </a:r>
                      <a:endParaRPr lang="zh-TW" sz="1800" b="1" kern="100" dirty="0">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a:txBody>
                    <a:bodyPr/>
                    <a:lstStyle/>
                    <a:p>
                      <a:endParaRPr lang="zh-TW" sz="1800" b="1" kern="100">
                        <a:latin typeface="Calibri"/>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TW" sz="1800" b="1" kern="100">
                        <a:latin typeface="Calibri"/>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b="1" kern="0">
                          <a:solidFill>
                            <a:srgbClr val="000000"/>
                          </a:solidFill>
                          <a:latin typeface="Calibri"/>
                          <a:ea typeface="新細明體"/>
                          <a:cs typeface="Calibri"/>
                        </a:rPr>
                        <a:t>1</a:t>
                      </a:r>
                      <a:endParaRPr lang="zh-TW" sz="1800" b="1" kern="100">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spcAft>
                          <a:spcPts val="0"/>
                        </a:spcAft>
                      </a:pPr>
                      <a:r>
                        <a:rPr lang="en-US" sz="1800" b="1" kern="0">
                          <a:solidFill>
                            <a:srgbClr val="000000"/>
                          </a:solidFill>
                          <a:latin typeface="Calibri"/>
                          <a:ea typeface="新細明體"/>
                          <a:cs typeface="Calibri"/>
                        </a:rPr>
                        <a:t>2%</a:t>
                      </a:r>
                      <a:endParaRPr lang="zh-TW" sz="1800" b="1" kern="100">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endParaRPr lang="zh-TW" sz="1800" b="1" kern="100">
                        <a:latin typeface="Calibri"/>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TW" sz="1800" b="1" kern="100">
                        <a:latin typeface="Calibri"/>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79375">
                <a:tc>
                  <a:txBody>
                    <a:bodyPr/>
                    <a:lstStyle/>
                    <a:p>
                      <a:pPr>
                        <a:spcAft>
                          <a:spcPts val="0"/>
                        </a:spcAft>
                      </a:pPr>
                      <a:r>
                        <a:rPr lang="en-US" sz="1700" b="1" kern="0" dirty="0">
                          <a:solidFill>
                            <a:srgbClr val="000000"/>
                          </a:solidFill>
                          <a:latin typeface="Calibri"/>
                          <a:ea typeface="新細明體"/>
                          <a:cs typeface="Calibri"/>
                        </a:rPr>
                        <a:t>num + </a:t>
                      </a:r>
                      <a:r>
                        <a:rPr lang="en-US" altLang="zh-TW" sz="1700" b="1" kern="0" dirty="0" err="1" smtClean="0">
                          <a:solidFill>
                            <a:srgbClr val="000000"/>
                          </a:solidFill>
                          <a:latin typeface="Calibri"/>
                          <a:ea typeface="新細明體"/>
                          <a:cs typeface="Calibri"/>
                        </a:rPr>
                        <a:t>Cl</a:t>
                      </a:r>
                      <a:r>
                        <a:rPr lang="en-US" altLang="zh-TW" sz="1700" b="1" kern="0" baseline="0" dirty="0" smtClean="0">
                          <a:solidFill>
                            <a:srgbClr val="000000"/>
                          </a:solidFill>
                          <a:latin typeface="Calibri"/>
                          <a:ea typeface="新細明體"/>
                          <a:cs typeface="Calibri"/>
                        </a:rPr>
                        <a:t> + N</a:t>
                      </a:r>
                      <a:r>
                        <a:rPr lang="en-US" sz="1700" b="1" kern="0" dirty="0" smtClean="0">
                          <a:solidFill>
                            <a:srgbClr val="000000"/>
                          </a:solidFill>
                          <a:latin typeface="Calibri"/>
                          <a:ea typeface="新細明體"/>
                          <a:cs typeface="Calibri"/>
                        </a:rPr>
                        <a:t> </a:t>
                      </a:r>
                      <a:r>
                        <a:rPr lang="en-US" sz="1700" b="1" kern="0" dirty="0">
                          <a:solidFill>
                            <a:srgbClr val="000000"/>
                          </a:solidFill>
                          <a:latin typeface="Calibri"/>
                          <a:ea typeface="新細明體"/>
                          <a:cs typeface="Calibri"/>
                        </a:rPr>
                        <a:t/>
                      </a:r>
                      <a:br>
                        <a:rPr lang="en-US" sz="1700" b="1" kern="0" dirty="0">
                          <a:solidFill>
                            <a:srgbClr val="000000"/>
                          </a:solidFill>
                          <a:latin typeface="Calibri"/>
                          <a:ea typeface="新細明體"/>
                          <a:cs typeface="Calibri"/>
                        </a:rPr>
                      </a:br>
                      <a:r>
                        <a:rPr lang="en-US" sz="1700" b="1" kern="0" dirty="0">
                          <a:solidFill>
                            <a:srgbClr val="000000"/>
                          </a:solidFill>
                          <a:latin typeface="Calibri"/>
                          <a:ea typeface="新細明體"/>
                          <a:cs typeface="Calibri"/>
                        </a:rPr>
                        <a:t>(nominal predicate)</a:t>
                      </a:r>
                      <a:endParaRPr lang="zh-TW" sz="1700" kern="100" dirty="0">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b="1" kern="0">
                          <a:solidFill>
                            <a:srgbClr val="000000"/>
                          </a:solidFill>
                          <a:latin typeface="Calibri"/>
                          <a:ea typeface="新細明體"/>
                          <a:cs typeface="Calibri"/>
                        </a:rPr>
                        <a:t>2</a:t>
                      </a:r>
                      <a:endParaRPr lang="zh-TW" sz="1800" b="1" kern="100">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ctr">
                        <a:spcAft>
                          <a:spcPts val="0"/>
                        </a:spcAft>
                      </a:pPr>
                      <a:r>
                        <a:rPr lang="en-US" sz="1800" b="1" kern="0" dirty="0">
                          <a:solidFill>
                            <a:srgbClr val="000000"/>
                          </a:solidFill>
                          <a:latin typeface="Calibri"/>
                          <a:ea typeface="新細明體"/>
                          <a:cs typeface="Calibri"/>
                        </a:rPr>
                        <a:t>5%</a:t>
                      </a:r>
                      <a:endParaRPr lang="zh-TW" sz="1800" b="1" kern="100" dirty="0">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endParaRPr lang="zh-TW" sz="1800" b="1" kern="100" dirty="0">
                        <a:latin typeface="Calibri"/>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TW" sz="1800" b="1" kern="100">
                        <a:latin typeface="Calibri"/>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TW" sz="1800" b="1" kern="100" dirty="0">
                        <a:latin typeface="Calibri"/>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TW" sz="1800" b="1" kern="100" dirty="0">
                        <a:latin typeface="Calibri"/>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TW" sz="1800" b="1" kern="100" dirty="0">
                        <a:latin typeface="Calibri"/>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TW" sz="1800" b="1" kern="100">
                        <a:latin typeface="Calibri"/>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TW" sz="1800" b="1" kern="100">
                        <a:latin typeface="Calibri"/>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TW" sz="1800" b="1" kern="100" dirty="0">
                        <a:latin typeface="Calibri"/>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19584">
                <a:tc>
                  <a:txBody>
                    <a:bodyPr/>
                    <a:lstStyle/>
                    <a:p>
                      <a:pPr>
                        <a:spcAft>
                          <a:spcPts val="0"/>
                        </a:spcAft>
                      </a:pPr>
                      <a:r>
                        <a:rPr lang="en-US" sz="1700" b="1" kern="0" dirty="0">
                          <a:solidFill>
                            <a:srgbClr val="000000"/>
                          </a:solidFill>
                          <a:latin typeface="Calibri"/>
                          <a:ea typeface="新細明體"/>
                          <a:cs typeface="Calibri"/>
                        </a:rPr>
                        <a:t>num + </a:t>
                      </a:r>
                      <a:r>
                        <a:rPr lang="en-US" altLang="zh-TW" sz="1700" b="1" kern="0" dirty="0" err="1" smtClean="0">
                          <a:solidFill>
                            <a:srgbClr val="000000"/>
                          </a:solidFill>
                          <a:latin typeface="Calibri"/>
                          <a:ea typeface="新細明體"/>
                          <a:cs typeface="Calibri"/>
                        </a:rPr>
                        <a:t>Cl</a:t>
                      </a:r>
                      <a:r>
                        <a:rPr lang="en-US" altLang="zh-TW" sz="1700" b="1" kern="0" baseline="0" dirty="0" smtClean="0">
                          <a:solidFill>
                            <a:srgbClr val="000000"/>
                          </a:solidFill>
                          <a:latin typeface="Calibri"/>
                          <a:ea typeface="新細明體"/>
                          <a:cs typeface="Calibri"/>
                        </a:rPr>
                        <a:t> + N </a:t>
                      </a:r>
                      <a:r>
                        <a:rPr lang="en-US" sz="1700" b="1" kern="0" dirty="0" smtClean="0">
                          <a:solidFill>
                            <a:srgbClr val="000000"/>
                          </a:solidFill>
                          <a:latin typeface="Calibri"/>
                          <a:ea typeface="新細明體"/>
                          <a:cs typeface="Calibri"/>
                        </a:rPr>
                        <a:t>(</a:t>
                      </a:r>
                      <a:r>
                        <a:rPr lang="en-US" sz="1700" b="1" kern="0" dirty="0" err="1" smtClean="0">
                          <a:solidFill>
                            <a:srgbClr val="000000"/>
                          </a:solidFill>
                          <a:latin typeface="Calibri"/>
                          <a:ea typeface="新細明體"/>
                          <a:cs typeface="Calibri"/>
                        </a:rPr>
                        <a:t>postverbal</a:t>
                      </a:r>
                      <a:r>
                        <a:rPr lang="en-US" sz="1700" b="1" kern="0" dirty="0">
                          <a:solidFill>
                            <a:srgbClr val="000000"/>
                          </a:solidFill>
                          <a:latin typeface="Calibri"/>
                          <a:ea typeface="新細明體"/>
                          <a:cs typeface="Calibri"/>
                        </a:rPr>
                        <a:t>)</a:t>
                      </a:r>
                      <a:endParaRPr lang="zh-TW" sz="1700" kern="100" dirty="0">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b="1" kern="0">
                          <a:solidFill>
                            <a:srgbClr val="000000"/>
                          </a:solidFill>
                          <a:latin typeface="Calibri"/>
                          <a:ea typeface="新細明體"/>
                          <a:cs typeface="Calibri"/>
                        </a:rPr>
                        <a:t>1</a:t>
                      </a:r>
                      <a:endParaRPr lang="zh-TW" sz="1800" b="1" kern="100">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ctr">
                        <a:spcAft>
                          <a:spcPts val="0"/>
                        </a:spcAft>
                      </a:pPr>
                      <a:r>
                        <a:rPr lang="en-US" sz="1800" b="1" kern="0" dirty="0">
                          <a:solidFill>
                            <a:srgbClr val="000000"/>
                          </a:solidFill>
                          <a:latin typeface="Calibri"/>
                          <a:ea typeface="新細明體"/>
                          <a:cs typeface="Calibri"/>
                        </a:rPr>
                        <a:t>2%</a:t>
                      </a:r>
                      <a:endParaRPr lang="zh-TW" sz="1800" b="1" kern="100" dirty="0">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endParaRPr lang="zh-TW" sz="1800" b="1" kern="100">
                        <a:latin typeface="Calibri"/>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TW" sz="1800" b="1" kern="100" dirty="0">
                        <a:latin typeface="Calibri"/>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TW" sz="1800" b="1" kern="100">
                        <a:latin typeface="Calibri"/>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TW" sz="1800" b="1" kern="100">
                        <a:latin typeface="Calibri"/>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TW" sz="1800" b="1" kern="100">
                        <a:latin typeface="Calibri"/>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TW" sz="1800" b="1" kern="100" dirty="0">
                        <a:latin typeface="Calibri"/>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TW" sz="1800" b="1" kern="100">
                        <a:latin typeface="Calibri"/>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TW" sz="1800" b="1" kern="100" dirty="0">
                        <a:latin typeface="Calibri"/>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9792">
                <a:tc>
                  <a:txBody>
                    <a:bodyPr/>
                    <a:lstStyle/>
                    <a:p>
                      <a:pPr>
                        <a:spcAft>
                          <a:spcPts val="0"/>
                        </a:spcAft>
                      </a:pPr>
                      <a:r>
                        <a:rPr lang="en-US" sz="1700" b="1" kern="0" dirty="0">
                          <a:solidFill>
                            <a:srgbClr val="000099"/>
                          </a:solidFill>
                          <a:latin typeface="Calibri"/>
                          <a:ea typeface="新細明體"/>
                          <a:cs typeface="Calibri"/>
                        </a:rPr>
                        <a:t>bare NP (</a:t>
                      </a:r>
                      <a:r>
                        <a:rPr lang="en-US" sz="1700" b="1" kern="0" dirty="0" err="1">
                          <a:solidFill>
                            <a:srgbClr val="000099"/>
                          </a:solidFill>
                          <a:latin typeface="Calibri"/>
                          <a:ea typeface="新細明體"/>
                          <a:cs typeface="Calibri"/>
                        </a:rPr>
                        <a:t>subj</a:t>
                      </a:r>
                      <a:r>
                        <a:rPr lang="en-US" sz="1700" b="1" kern="0" dirty="0">
                          <a:solidFill>
                            <a:srgbClr val="000099"/>
                          </a:solidFill>
                          <a:latin typeface="Calibri"/>
                          <a:ea typeface="新細明體"/>
                          <a:cs typeface="Calibri"/>
                        </a:rPr>
                        <a:t>)</a:t>
                      </a:r>
                      <a:endParaRPr lang="zh-TW" sz="1700" b="1" kern="100" dirty="0">
                        <a:solidFill>
                          <a:srgbClr val="000099"/>
                        </a:solidFill>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b="1" kern="0" dirty="0">
                          <a:solidFill>
                            <a:srgbClr val="000099"/>
                          </a:solidFill>
                          <a:latin typeface="Calibri"/>
                          <a:ea typeface="新細明體"/>
                          <a:cs typeface="Calibri"/>
                        </a:rPr>
                        <a:t>1</a:t>
                      </a:r>
                      <a:endParaRPr lang="zh-TW" sz="1800" b="1" kern="100" dirty="0">
                        <a:solidFill>
                          <a:srgbClr val="000099"/>
                        </a:solidFill>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ctr">
                        <a:spcAft>
                          <a:spcPts val="0"/>
                        </a:spcAft>
                      </a:pPr>
                      <a:r>
                        <a:rPr lang="en-US" sz="1800" b="1" kern="0" dirty="0">
                          <a:solidFill>
                            <a:srgbClr val="000099"/>
                          </a:solidFill>
                          <a:latin typeface="Calibri"/>
                          <a:ea typeface="新細明體"/>
                          <a:cs typeface="Calibri"/>
                        </a:rPr>
                        <a:t>2%</a:t>
                      </a:r>
                      <a:endParaRPr lang="zh-TW" sz="1800" b="1" kern="100" dirty="0">
                        <a:solidFill>
                          <a:srgbClr val="000099"/>
                        </a:solidFill>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ctr">
                        <a:spcAft>
                          <a:spcPts val="0"/>
                        </a:spcAft>
                      </a:pPr>
                      <a:r>
                        <a:rPr lang="en-US" sz="1800" b="1" kern="0" dirty="0">
                          <a:solidFill>
                            <a:srgbClr val="000099"/>
                          </a:solidFill>
                          <a:latin typeface="Calibri"/>
                          <a:ea typeface="新細明體"/>
                          <a:cs typeface="Calibri"/>
                        </a:rPr>
                        <a:t>39</a:t>
                      </a:r>
                      <a:endParaRPr lang="zh-TW" sz="1800" b="1" kern="100" dirty="0">
                        <a:solidFill>
                          <a:srgbClr val="000099"/>
                        </a:solidFill>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a:txBody>
                    <a:bodyPr/>
                    <a:lstStyle/>
                    <a:p>
                      <a:pPr algn="ctr">
                        <a:spcAft>
                          <a:spcPts val="0"/>
                        </a:spcAft>
                      </a:pPr>
                      <a:r>
                        <a:rPr lang="en-US" sz="1800" b="1" kern="0" dirty="0">
                          <a:solidFill>
                            <a:srgbClr val="000099"/>
                          </a:solidFill>
                          <a:latin typeface="Calibri"/>
                          <a:ea typeface="新細明體"/>
                          <a:cs typeface="Calibri"/>
                        </a:rPr>
                        <a:t>46%</a:t>
                      </a:r>
                      <a:endParaRPr lang="zh-TW" sz="1800" b="1" kern="100" dirty="0">
                        <a:solidFill>
                          <a:srgbClr val="000099"/>
                        </a:solidFill>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a:txBody>
                    <a:bodyPr/>
                    <a:lstStyle/>
                    <a:p>
                      <a:pPr algn="ctr">
                        <a:spcAft>
                          <a:spcPts val="0"/>
                        </a:spcAft>
                      </a:pPr>
                      <a:r>
                        <a:rPr lang="en-US" sz="1800" b="1" kern="0" dirty="0">
                          <a:solidFill>
                            <a:srgbClr val="000099"/>
                          </a:solidFill>
                          <a:latin typeface="Calibri"/>
                          <a:ea typeface="新細明體"/>
                          <a:cs typeface="Calibri"/>
                        </a:rPr>
                        <a:t>6</a:t>
                      </a:r>
                      <a:endParaRPr lang="zh-TW" sz="1800" b="1" kern="100" dirty="0">
                        <a:solidFill>
                          <a:srgbClr val="000099"/>
                        </a:solidFill>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spcAft>
                          <a:spcPts val="0"/>
                        </a:spcAft>
                      </a:pPr>
                      <a:r>
                        <a:rPr lang="en-US" sz="1800" b="1" kern="0" dirty="0">
                          <a:solidFill>
                            <a:srgbClr val="000099"/>
                          </a:solidFill>
                          <a:latin typeface="Calibri"/>
                          <a:ea typeface="新細明體"/>
                          <a:cs typeface="Calibri"/>
                        </a:rPr>
                        <a:t>75%</a:t>
                      </a:r>
                      <a:endParaRPr lang="zh-TW" sz="1800" b="1" kern="100" dirty="0">
                        <a:solidFill>
                          <a:srgbClr val="000099"/>
                        </a:solidFill>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spcAft>
                          <a:spcPts val="0"/>
                        </a:spcAft>
                      </a:pPr>
                      <a:r>
                        <a:rPr lang="en-US" sz="1800" b="1" kern="0" dirty="0">
                          <a:solidFill>
                            <a:srgbClr val="000099"/>
                          </a:solidFill>
                          <a:latin typeface="Calibri"/>
                          <a:ea typeface="新細明體"/>
                          <a:cs typeface="Calibri"/>
                        </a:rPr>
                        <a:t>23</a:t>
                      </a:r>
                      <a:endParaRPr lang="zh-TW" sz="1800" b="1" kern="100" dirty="0">
                        <a:solidFill>
                          <a:srgbClr val="000099"/>
                        </a:solidFill>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spcAft>
                          <a:spcPts val="0"/>
                        </a:spcAft>
                      </a:pPr>
                      <a:r>
                        <a:rPr lang="en-US" sz="1800" b="1" kern="0" dirty="0">
                          <a:solidFill>
                            <a:srgbClr val="000099"/>
                          </a:solidFill>
                          <a:latin typeface="Calibri"/>
                          <a:ea typeface="新細明體"/>
                          <a:cs typeface="Calibri"/>
                        </a:rPr>
                        <a:t>53%</a:t>
                      </a:r>
                      <a:endParaRPr lang="zh-TW" sz="1800" b="1" kern="100" dirty="0">
                        <a:solidFill>
                          <a:srgbClr val="000099"/>
                        </a:solidFill>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spcAft>
                          <a:spcPts val="0"/>
                        </a:spcAft>
                      </a:pPr>
                      <a:r>
                        <a:rPr lang="en-US" sz="1800" b="1" kern="0" dirty="0">
                          <a:solidFill>
                            <a:srgbClr val="000099"/>
                          </a:solidFill>
                          <a:latin typeface="Calibri"/>
                          <a:ea typeface="新細明體"/>
                          <a:cs typeface="Calibri"/>
                        </a:rPr>
                        <a:t>10</a:t>
                      </a:r>
                      <a:endParaRPr lang="zh-TW" sz="1800" b="1" kern="100" dirty="0">
                        <a:solidFill>
                          <a:srgbClr val="000099"/>
                        </a:solidFill>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spcAft>
                          <a:spcPts val="0"/>
                        </a:spcAft>
                      </a:pPr>
                      <a:r>
                        <a:rPr lang="en-US" sz="1800" b="1" kern="0" dirty="0">
                          <a:solidFill>
                            <a:srgbClr val="000099"/>
                          </a:solidFill>
                          <a:latin typeface="Calibri"/>
                          <a:ea typeface="新細明體"/>
                          <a:cs typeface="Calibri"/>
                        </a:rPr>
                        <a:t>29%</a:t>
                      </a:r>
                      <a:endParaRPr lang="zh-TW" sz="1800" b="1" kern="100" dirty="0">
                        <a:solidFill>
                          <a:srgbClr val="000099"/>
                        </a:solidFill>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r>
              <a:tr h="259792">
                <a:tc>
                  <a:txBody>
                    <a:bodyPr/>
                    <a:lstStyle/>
                    <a:p>
                      <a:pPr>
                        <a:spcAft>
                          <a:spcPts val="0"/>
                        </a:spcAft>
                      </a:pPr>
                      <a:r>
                        <a:rPr lang="en-US" sz="1700" b="1" kern="0" dirty="0">
                          <a:solidFill>
                            <a:srgbClr val="000099"/>
                          </a:solidFill>
                          <a:latin typeface="Calibri"/>
                          <a:ea typeface="新細明體"/>
                          <a:cs typeface="Calibri"/>
                        </a:rPr>
                        <a:t>bare NP (</a:t>
                      </a:r>
                      <a:r>
                        <a:rPr lang="en-US" sz="1700" b="1" kern="0" dirty="0" err="1">
                          <a:solidFill>
                            <a:srgbClr val="000099"/>
                          </a:solidFill>
                          <a:latin typeface="Calibri"/>
                          <a:ea typeface="新細明體"/>
                          <a:cs typeface="Calibri"/>
                        </a:rPr>
                        <a:t>obj</a:t>
                      </a:r>
                      <a:r>
                        <a:rPr lang="en-US" sz="1700" b="1" kern="0" dirty="0">
                          <a:solidFill>
                            <a:srgbClr val="000099"/>
                          </a:solidFill>
                          <a:latin typeface="Calibri"/>
                          <a:ea typeface="新細明體"/>
                          <a:cs typeface="Calibri"/>
                        </a:rPr>
                        <a:t>)</a:t>
                      </a:r>
                      <a:endParaRPr lang="zh-TW" sz="1700" b="1" kern="100" dirty="0">
                        <a:solidFill>
                          <a:srgbClr val="000099"/>
                        </a:solidFill>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TW" sz="1800" b="1" kern="100">
                        <a:solidFill>
                          <a:srgbClr val="000099"/>
                        </a:solidFill>
                        <a:latin typeface="Calibri"/>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TW" sz="1800" b="1" kern="100">
                        <a:solidFill>
                          <a:srgbClr val="000099"/>
                        </a:solidFill>
                        <a:latin typeface="Calibri"/>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b="1" kern="0">
                          <a:solidFill>
                            <a:srgbClr val="000099"/>
                          </a:solidFill>
                          <a:latin typeface="Calibri"/>
                          <a:ea typeface="新細明體"/>
                          <a:cs typeface="Calibri"/>
                        </a:rPr>
                        <a:t>12</a:t>
                      </a:r>
                      <a:endParaRPr lang="zh-TW" sz="1800" b="1" kern="100">
                        <a:solidFill>
                          <a:srgbClr val="000099"/>
                        </a:solidFill>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a:txBody>
                    <a:bodyPr/>
                    <a:lstStyle/>
                    <a:p>
                      <a:pPr algn="ctr">
                        <a:spcAft>
                          <a:spcPts val="0"/>
                        </a:spcAft>
                      </a:pPr>
                      <a:r>
                        <a:rPr lang="en-US" sz="1800" b="1" kern="0" dirty="0">
                          <a:solidFill>
                            <a:srgbClr val="000099"/>
                          </a:solidFill>
                          <a:latin typeface="Calibri"/>
                          <a:ea typeface="新細明體"/>
                          <a:cs typeface="Calibri"/>
                        </a:rPr>
                        <a:t>14%</a:t>
                      </a:r>
                      <a:endParaRPr lang="zh-TW" sz="1800" b="1" kern="100" dirty="0">
                        <a:solidFill>
                          <a:srgbClr val="000099"/>
                        </a:solidFill>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a:txBody>
                    <a:bodyPr/>
                    <a:lstStyle/>
                    <a:p>
                      <a:endParaRPr lang="zh-TW" sz="1800" b="1" kern="100">
                        <a:solidFill>
                          <a:srgbClr val="000099"/>
                        </a:solidFill>
                        <a:latin typeface="Calibri"/>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TW" sz="1800" b="1" kern="100">
                        <a:solidFill>
                          <a:srgbClr val="000099"/>
                        </a:solidFill>
                        <a:latin typeface="Calibri"/>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b="1" kern="0">
                          <a:solidFill>
                            <a:srgbClr val="000099"/>
                          </a:solidFill>
                          <a:latin typeface="Calibri"/>
                          <a:ea typeface="新細明體"/>
                          <a:cs typeface="Calibri"/>
                        </a:rPr>
                        <a:t>4</a:t>
                      </a:r>
                      <a:endParaRPr lang="zh-TW" sz="1800" b="1" kern="100">
                        <a:solidFill>
                          <a:srgbClr val="000099"/>
                        </a:solidFill>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spcAft>
                          <a:spcPts val="0"/>
                        </a:spcAft>
                      </a:pPr>
                      <a:r>
                        <a:rPr lang="en-US" sz="1800" b="1" kern="0">
                          <a:solidFill>
                            <a:srgbClr val="000099"/>
                          </a:solidFill>
                          <a:latin typeface="Calibri"/>
                          <a:ea typeface="新細明體"/>
                          <a:cs typeface="Calibri"/>
                        </a:rPr>
                        <a:t>9%</a:t>
                      </a:r>
                      <a:endParaRPr lang="zh-TW" sz="1800" b="1" kern="100">
                        <a:solidFill>
                          <a:srgbClr val="000099"/>
                        </a:solidFill>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spcAft>
                          <a:spcPts val="0"/>
                        </a:spcAft>
                      </a:pPr>
                      <a:r>
                        <a:rPr lang="en-US" sz="1800" b="1" kern="0">
                          <a:solidFill>
                            <a:srgbClr val="000099"/>
                          </a:solidFill>
                          <a:latin typeface="Calibri"/>
                          <a:ea typeface="新細明體"/>
                          <a:cs typeface="Calibri"/>
                        </a:rPr>
                        <a:t>8</a:t>
                      </a:r>
                      <a:endParaRPr lang="zh-TW" sz="1800" b="1" kern="100">
                        <a:solidFill>
                          <a:srgbClr val="000099"/>
                        </a:solidFill>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spcAft>
                          <a:spcPts val="0"/>
                        </a:spcAft>
                      </a:pPr>
                      <a:r>
                        <a:rPr lang="en-US" sz="1800" b="1" kern="0" dirty="0">
                          <a:solidFill>
                            <a:srgbClr val="000099"/>
                          </a:solidFill>
                          <a:latin typeface="Calibri"/>
                          <a:ea typeface="新細明體"/>
                          <a:cs typeface="Calibri"/>
                        </a:rPr>
                        <a:t>24%</a:t>
                      </a:r>
                      <a:endParaRPr lang="zh-TW" sz="1800" b="1" kern="100" dirty="0">
                        <a:solidFill>
                          <a:srgbClr val="000099"/>
                        </a:solidFill>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r>
              <a:tr h="259792">
                <a:tc>
                  <a:txBody>
                    <a:bodyPr/>
                    <a:lstStyle/>
                    <a:p>
                      <a:pPr>
                        <a:spcAft>
                          <a:spcPts val="0"/>
                        </a:spcAft>
                      </a:pPr>
                      <a:r>
                        <a:rPr lang="en-US" sz="1700" b="1" kern="0" dirty="0" err="1">
                          <a:solidFill>
                            <a:srgbClr val="000099"/>
                          </a:solidFill>
                          <a:latin typeface="Calibri"/>
                          <a:ea typeface="新細明體"/>
                          <a:cs typeface="Calibri"/>
                        </a:rPr>
                        <a:t>cl</a:t>
                      </a:r>
                      <a:r>
                        <a:rPr lang="en-US" sz="1700" b="1" kern="0" dirty="0">
                          <a:solidFill>
                            <a:srgbClr val="000099"/>
                          </a:solidFill>
                          <a:latin typeface="Calibri"/>
                          <a:ea typeface="新細明體"/>
                          <a:cs typeface="Calibri"/>
                        </a:rPr>
                        <a:t> + n (</a:t>
                      </a:r>
                      <a:r>
                        <a:rPr lang="en-US" sz="1700" b="1" kern="0" dirty="0" err="1">
                          <a:solidFill>
                            <a:srgbClr val="000099"/>
                          </a:solidFill>
                          <a:latin typeface="Calibri"/>
                          <a:ea typeface="新細明體"/>
                          <a:cs typeface="Calibri"/>
                        </a:rPr>
                        <a:t>obj</a:t>
                      </a:r>
                      <a:r>
                        <a:rPr lang="en-US" sz="1700" b="1" kern="0" dirty="0">
                          <a:solidFill>
                            <a:srgbClr val="000099"/>
                          </a:solidFill>
                          <a:latin typeface="Calibri"/>
                          <a:ea typeface="新細明體"/>
                          <a:cs typeface="Calibri"/>
                        </a:rPr>
                        <a:t>)</a:t>
                      </a:r>
                      <a:endParaRPr lang="zh-TW" sz="1700" b="1" kern="100" dirty="0">
                        <a:solidFill>
                          <a:srgbClr val="000099"/>
                        </a:solidFill>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TW" sz="1800" b="1" kern="100">
                        <a:solidFill>
                          <a:srgbClr val="000099"/>
                        </a:solidFill>
                        <a:latin typeface="Calibri"/>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TW" sz="1800" b="1" kern="100">
                        <a:solidFill>
                          <a:srgbClr val="000099"/>
                        </a:solidFill>
                        <a:latin typeface="Calibri"/>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b="1" kern="0">
                          <a:solidFill>
                            <a:srgbClr val="000099"/>
                          </a:solidFill>
                          <a:latin typeface="Calibri"/>
                          <a:ea typeface="新細明體"/>
                          <a:cs typeface="Calibri"/>
                        </a:rPr>
                        <a:t>1</a:t>
                      </a:r>
                      <a:endParaRPr lang="zh-TW" sz="1800" b="1" kern="100">
                        <a:solidFill>
                          <a:srgbClr val="000099"/>
                        </a:solidFill>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a:txBody>
                    <a:bodyPr/>
                    <a:lstStyle/>
                    <a:p>
                      <a:pPr algn="ctr">
                        <a:spcAft>
                          <a:spcPts val="0"/>
                        </a:spcAft>
                      </a:pPr>
                      <a:r>
                        <a:rPr lang="en-US" sz="1800" b="1" kern="0" dirty="0">
                          <a:solidFill>
                            <a:srgbClr val="000099"/>
                          </a:solidFill>
                          <a:latin typeface="Calibri"/>
                          <a:ea typeface="新細明體"/>
                          <a:cs typeface="Calibri"/>
                        </a:rPr>
                        <a:t>1%</a:t>
                      </a:r>
                      <a:endParaRPr lang="zh-TW" sz="1800" b="1" kern="100" dirty="0">
                        <a:solidFill>
                          <a:srgbClr val="000099"/>
                        </a:solidFill>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a:txBody>
                    <a:bodyPr/>
                    <a:lstStyle/>
                    <a:p>
                      <a:endParaRPr lang="zh-TW" sz="1800" b="1" kern="100">
                        <a:solidFill>
                          <a:srgbClr val="000099"/>
                        </a:solidFill>
                        <a:latin typeface="Calibri"/>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TW" sz="1800" b="1" kern="100">
                        <a:solidFill>
                          <a:srgbClr val="000099"/>
                        </a:solidFill>
                        <a:latin typeface="Calibri"/>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TW" sz="1800" b="1" kern="100">
                        <a:solidFill>
                          <a:srgbClr val="000099"/>
                        </a:solidFill>
                        <a:latin typeface="Calibri"/>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zh-TW" sz="1800" b="1" kern="100">
                        <a:solidFill>
                          <a:srgbClr val="000099"/>
                        </a:solidFill>
                        <a:latin typeface="Calibri"/>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en-US" sz="1800" b="1" kern="0">
                          <a:solidFill>
                            <a:srgbClr val="000099"/>
                          </a:solidFill>
                          <a:latin typeface="Calibri"/>
                          <a:ea typeface="新細明體"/>
                          <a:cs typeface="Calibri"/>
                        </a:rPr>
                        <a:t>1</a:t>
                      </a:r>
                      <a:endParaRPr lang="zh-TW" sz="1800" b="1" kern="100">
                        <a:solidFill>
                          <a:srgbClr val="000099"/>
                        </a:solidFill>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spcAft>
                          <a:spcPts val="0"/>
                        </a:spcAft>
                      </a:pPr>
                      <a:r>
                        <a:rPr lang="en-US" sz="1800" b="1" kern="0" dirty="0">
                          <a:solidFill>
                            <a:srgbClr val="000099"/>
                          </a:solidFill>
                          <a:latin typeface="Calibri"/>
                          <a:ea typeface="新細明體"/>
                          <a:cs typeface="Calibri"/>
                        </a:rPr>
                        <a:t>3%</a:t>
                      </a:r>
                      <a:endParaRPr lang="zh-TW" sz="1800" b="1" kern="100" dirty="0">
                        <a:solidFill>
                          <a:srgbClr val="000099"/>
                        </a:solidFill>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r>
              <a:tr h="259792">
                <a:tc>
                  <a:txBody>
                    <a:bodyPr/>
                    <a:lstStyle/>
                    <a:p>
                      <a:pPr>
                        <a:spcAft>
                          <a:spcPts val="0"/>
                        </a:spcAft>
                      </a:pPr>
                      <a:r>
                        <a:rPr lang="en-US" sz="1700" b="1" kern="0" dirty="0" err="1">
                          <a:solidFill>
                            <a:srgbClr val="000099"/>
                          </a:solidFill>
                          <a:latin typeface="Calibri"/>
                          <a:ea typeface="新細明體"/>
                          <a:cs typeface="Calibri"/>
                        </a:rPr>
                        <a:t>dem</a:t>
                      </a:r>
                      <a:r>
                        <a:rPr lang="en-US" sz="1700" b="1" kern="0" dirty="0">
                          <a:solidFill>
                            <a:srgbClr val="000099"/>
                          </a:solidFill>
                          <a:latin typeface="Calibri"/>
                          <a:ea typeface="新細明體"/>
                          <a:cs typeface="Calibri"/>
                        </a:rPr>
                        <a:t> + </a:t>
                      </a:r>
                      <a:r>
                        <a:rPr lang="en-US" altLang="zh-TW" sz="1700" b="1" kern="0" dirty="0" err="1" smtClean="0">
                          <a:solidFill>
                            <a:srgbClr val="000099"/>
                          </a:solidFill>
                          <a:latin typeface="Calibri"/>
                          <a:ea typeface="新細明體"/>
                          <a:cs typeface="Calibri"/>
                        </a:rPr>
                        <a:t>Cl</a:t>
                      </a:r>
                      <a:r>
                        <a:rPr lang="en-US" altLang="zh-TW" sz="1700" b="1" kern="0" baseline="0" dirty="0" smtClean="0">
                          <a:solidFill>
                            <a:srgbClr val="000099"/>
                          </a:solidFill>
                          <a:latin typeface="Calibri"/>
                          <a:ea typeface="新細明體"/>
                          <a:cs typeface="Calibri"/>
                        </a:rPr>
                        <a:t> + N</a:t>
                      </a:r>
                      <a:r>
                        <a:rPr lang="en-US" sz="1700" b="1" kern="0" dirty="0" smtClean="0">
                          <a:solidFill>
                            <a:srgbClr val="000099"/>
                          </a:solidFill>
                          <a:latin typeface="Calibri"/>
                          <a:ea typeface="新細明體"/>
                          <a:cs typeface="Calibri"/>
                        </a:rPr>
                        <a:t> </a:t>
                      </a:r>
                      <a:r>
                        <a:rPr lang="en-US" sz="1700" b="1" kern="0" dirty="0">
                          <a:solidFill>
                            <a:srgbClr val="000099"/>
                          </a:solidFill>
                          <a:latin typeface="Calibri"/>
                          <a:ea typeface="新細明體"/>
                          <a:cs typeface="Calibri"/>
                        </a:rPr>
                        <a:t>(</a:t>
                      </a:r>
                      <a:r>
                        <a:rPr lang="en-US" sz="1700" b="1" kern="0" dirty="0" err="1">
                          <a:solidFill>
                            <a:srgbClr val="000099"/>
                          </a:solidFill>
                          <a:latin typeface="Calibri"/>
                          <a:ea typeface="新細明體"/>
                          <a:cs typeface="Calibri"/>
                        </a:rPr>
                        <a:t>subj</a:t>
                      </a:r>
                      <a:r>
                        <a:rPr lang="en-US" sz="1700" b="1" kern="0" dirty="0">
                          <a:solidFill>
                            <a:srgbClr val="000099"/>
                          </a:solidFill>
                          <a:latin typeface="Calibri"/>
                          <a:ea typeface="新細明體"/>
                          <a:cs typeface="Calibri"/>
                        </a:rPr>
                        <a:t>)</a:t>
                      </a:r>
                      <a:endParaRPr lang="zh-TW" sz="1700" b="1" kern="100" dirty="0">
                        <a:solidFill>
                          <a:srgbClr val="000099"/>
                        </a:solidFill>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TW" sz="1800" b="1" kern="100">
                        <a:solidFill>
                          <a:srgbClr val="000099"/>
                        </a:solidFill>
                        <a:latin typeface="Calibri"/>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TW" sz="1800" b="1" kern="100">
                        <a:solidFill>
                          <a:srgbClr val="000099"/>
                        </a:solidFill>
                        <a:latin typeface="Calibri"/>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b="1" kern="0">
                          <a:solidFill>
                            <a:srgbClr val="000099"/>
                          </a:solidFill>
                          <a:latin typeface="Calibri"/>
                          <a:ea typeface="新細明體"/>
                          <a:cs typeface="Calibri"/>
                        </a:rPr>
                        <a:t>1</a:t>
                      </a:r>
                      <a:endParaRPr lang="zh-TW" sz="1800" b="1" kern="100">
                        <a:solidFill>
                          <a:srgbClr val="000099"/>
                        </a:solidFill>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a:txBody>
                    <a:bodyPr/>
                    <a:lstStyle/>
                    <a:p>
                      <a:pPr algn="ctr">
                        <a:spcAft>
                          <a:spcPts val="0"/>
                        </a:spcAft>
                      </a:pPr>
                      <a:r>
                        <a:rPr lang="en-US" sz="1800" b="1" kern="0" dirty="0">
                          <a:solidFill>
                            <a:srgbClr val="000099"/>
                          </a:solidFill>
                          <a:latin typeface="Calibri"/>
                          <a:ea typeface="新細明體"/>
                          <a:cs typeface="Calibri"/>
                        </a:rPr>
                        <a:t>1%</a:t>
                      </a:r>
                      <a:endParaRPr lang="zh-TW" sz="1800" b="1" kern="100" dirty="0">
                        <a:solidFill>
                          <a:srgbClr val="000099"/>
                        </a:solidFill>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a:txBody>
                    <a:bodyPr/>
                    <a:lstStyle/>
                    <a:p>
                      <a:endParaRPr lang="zh-TW" sz="1800" b="1" kern="100">
                        <a:solidFill>
                          <a:srgbClr val="000099"/>
                        </a:solidFill>
                        <a:latin typeface="Calibri"/>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TW" sz="1800" b="1" kern="100">
                        <a:solidFill>
                          <a:srgbClr val="000099"/>
                        </a:solidFill>
                        <a:latin typeface="Calibri"/>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b="1" kern="0">
                          <a:solidFill>
                            <a:srgbClr val="000099"/>
                          </a:solidFill>
                          <a:latin typeface="Calibri"/>
                          <a:ea typeface="新細明體"/>
                          <a:cs typeface="Calibri"/>
                        </a:rPr>
                        <a:t>1</a:t>
                      </a:r>
                      <a:endParaRPr lang="zh-TW" sz="1800" b="1" kern="100">
                        <a:solidFill>
                          <a:srgbClr val="000099"/>
                        </a:solidFill>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spcAft>
                          <a:spcPts val="0"/>
                        </a:spcAft>
                      </a:pPr>
                      <a:r>
                        <a:rPr lang="en-US" sz="1800" b="1" kern="0">
                          <a:solidFill>
                            <a:srgbClr val="000099"/>
                          </a:solidFill>
                          <a:latin typeface="Calibri"/>
                          <a:ea typeface="新細明體"/>
                          <a:cs typeface="Calibri"/>
                        </a:rPr>
                        <a:t>2%</a:t>
                      </a:r>
                      <a:endParaRPr lang="zh-TW" sz="1800" b="1" kern="100">
                        <a:solidFill>
                          <a:srgbClr val="000099"/>
                        </a:solidFill>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endParaRPr lang="zh-TW" sz="1800" b="1" kern="100">
                        <a:solidFill>
                          <a:srgbClr val="000099"/>
                        </a:solidFill>
                        <a:latin typeface="Calibri"/>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TW" sz="1800" b="1" kern="100" dirty="0">
                        <a:solidFill>
                          <a:srgbClr val="000099"/>
                        </a:solidFill>
                        <a:latin typeface="Calibri"/>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9792">
                <a:tc>
                  <a:txBody>
                    <a:bodyPr/>
                    <a:lstStyle/>
                    <a:p>
                      <a:pPr>
                        <a:spcAft>
                          <a:spcPts val="0"/>
                        </a:spcAft>
                      </a:pPr>
                      <a:r>
                        <a:rPr lang="en-US" sz="1700" b="1" kern="0" dirty="0">
                          <a:solidFill>
                            <a:srgbClr val="000099"/>
                          </a:solidFill>
                          <a:latin typeface="Calibri"/>
                          <a:ea typeface="新細明體"/>
                          <a:cs typeface="Calibri"/>
                        </a:rPr>
                        <a:t>num + </a:t>
                      </a:r>
                      <a:r>
                        <a:rPr lang="en-US" altLang="zh-TW" sz="1700" b="1" kern="0" dirty="0" err="1" smtClean="0">
                          <a:solidFill>
                            <a:srgbClr val="000099"/>
                          </a:solidFill>
                          <a:latin typeface="Calibri"/>
                          <a:ea typeface="新細明體"/>
                          <a:cs typeface="Calibri"/>
                        </a:rPr>
                        <a:t>Cl</a:t>
                      </a:r>
                      <a:r>
                        <a:rPr lang="en-US" altLang="zh-TW" sz="1700" b="1" kern="0" baseline="0" dirty="0" smtClean="0">
                          <a:solidFill>
                            <a:srgbClr val="000099"/>
                          </a:solidFill>
                          <a:latin typeface="Calibri"/>
                          <a:ea typeface="新細明體"/>
                          <a:cs typeface="Calibri"/>
                        </a:rPr>
                        <a:t> + N</a:t>
                      </a:r>
                      <a:r>
                        <a:rPr lang="en-US" sz="1700" b="1" kern="0" dirty="0" smtClean="0">
                          <a:solidFill>
                            <a:srgbClr val="000099"/>
                          </a:solidFill>
                          <a:latin typeface="Calibri"/>
                          <a:ea typeface="新細明體"/>
                          <a:cs typeface="Calibri"/>
                        </a:rPr>
                        <a:t> </a:t>
                      </a:r>
                      <a:r>
                        <a:rPr lang="en-US" sz="1700" b="1" kern="0" dirty="0">
                          <a:solidFill>
                            <a:srgbClr val="000099"/>
                          </a:solidFill>
                          <a:latin typeface="Calibri"/>
                          <a:ea typeface="新細明體"/>
                          <a:cs typeface="Calibri"/>
                        </a:rPr>
                        <a:t>(</a:t>
                      </a:r>
                      <a:r>
                        <a:rPr lang="en-US" sz="1700" b="1" kern="0" dirty="0" err="1">
                          <a:solidFill>
                            <a:srgbClr val="000099"/>
                          </a:solidFill>
                          <a:latin typeface="Calibri"/>
                          <a:ea typeface="新細明體"/>
                          <a:cs typeface="Calibri"/>
                        </a:rPr>
                        <a:t>subj</a:t>
                      </a:r>
                      <a:r>
                        <a:rPr lang="en-US" sz="1700" b="1" kern="0" dirty="0">
                          <a:solidFill>
                            <a:srgbClr val="000099"/>
                          </a:solidFill>
                          <a:latin typeface="Calibri"/>
                          <a:ea typeface="新細明體"/>
                          <a:cs typeface="Calibri"/>
                        </a:rPr>
                        <a:t>)</a:t>
                      </a:r>
                      <a:endParaRPr lang="zh-TW" sz="1700" b="1" kern="100" dirty="0">
                        <a:solidFill>
                          <a:srgbClr val="000099"/>
                        </a:solidFill>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TW" sz="1800" b="1" kern="100">
                        <a:solidFill>
                          <a:srgbClr val="000099"/>
                        </a:solidFill>
                        <a:latin typeface="Calibri"/>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TW" sz="1800" b="1" kern="100">
                        <a:solidFill>
                          <a:srgbClr val="000099"/>
                        </a:solidFill>
                        <a:latin typeface="Calibri"/>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b="1" kern="0">
                          <a:solidFill>
                            <a:srgbClr val="000099"/>
                          </a:solidFill>
                          <a:latin typeface="Calibri"/>
                          <a:ea typeface="新細明體"/>
                          <a:cs typeface="Calibri"/>
                        </a:rPr>
                        <a:t>1</a:t>
                      </a:r>
                      <a:endParaRPr lang="zh-TW" sz="1800" b="1" kern="100">
                        <a:solidFill>
                          <a:srgbClr val="000099"/>
                        </a:solidFill>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a:txBody>
                    <a:bodyPr/>
                    <a:lstStyle/>
                    <a:p>
                      <a:pPr algn="ctr">
                        <a:spcAft>
                          <a:spcPts val="0"/>
                        </a:spcAft>
                      </a:pPr>
                      <a:r>
                        <a:rPr lang="en-US" sz="1800" b="1" kern="0" dirty="0">
                          <a:solidFill>
                            <a:srgbClr val="000099"/>
                          </a:solidFill>
                          <a:latin typeface="Calibri"/>
                          <a:ea typeface="新細明體"/>
                          <a:cs typeface="Calibri"/>
                        </a:rPr>
                        <a:t>1%</a:t>
                      </a:r>
                      <a:endParaRPr lang="zh-TW" sz="1800" b="1" kern="100" dirty="0">
                        <a:solidFill>
                          <a:srgbClr val="000099"/>
                        </a:solidFill>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a:txBody>
                    <a:bodyPr/>
                    <a:lstStyle/>
                    <a:p>
                      <a:endParaRPr lang="zh-TW" sz="1800" b="1" kern="100">
                        <a:solidFill>
                          <a:srgbClr val="000099"/>
                        </a:solidFill>
                        <a:latin typeface="Calibri"/>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TW" sz="1800" b="1" kern="100">
                        <a:solidFill>
                          <a:srgbClr val="000099"/>
                        </a:solidFill>
                        <a:latin typeface="Calibri"/>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b="1" kern="0">
                          <a:solidFill>
                            <a:srgbClr val="000099"/>
                          </a:solidFill>
                          <a:latin typeface="Calibri"/>
                          <a:ea typeface="新細明體"/>
                          <a:cs typeface="Calibri"/>
                        </a:rPr>
                        <a:t>1</a:t>
                      </a:r>
                      <a:endParaRPr lang="zh-TW" sz="1800" b="1" kern="100">
                        <a:solidFill>
                          <a:srgbClr val="000099"/>
                        </a:solidFill>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spcAft>
                          <a:spcPts val="0"/>
                        </a:spcAft>
                      </a:pPr>
                      <a:r>
                        <a:rPr lang="en-US" sz="1800" b="1" kern="0">
                          <a:solidFill>
                            <a:srgbClr val="000099"/>
                          </a:solidFill>
                          <a:latin typeface="Calibri"/>
                          <a:ea typeface="新細明體"/>
                          <a:cs typeface="Calibri"/>
                        </a:rPr>
                        <a:t>2%</a:t>
                      </a:r>
                      <a:endParaRPr lang="zh-TW" sz="1800" b="1" kern="100">
                        <a:solidFill>
                          <a:srgbClr val="000099"/>
                        </a:solidFill>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endParaRPr lang="zh-TW" sz="1800" b="1" kern="100">
                        <a:solidFill>
                          <a:srgbClr val="000099"/>
                        </a:solidFill>
                        <a:latin typeface="Calibri"/>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TW" sz="1800" b="1" kern="100" dirty="0">
                        <a:solidFill>
                          <a:srgbClr val="000099"/>
                        </a:solidFill>
                        <a:latin typeface="Calibri"/>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9792">
                <a:tc>
                  <a:txBody>
                    <a:bodyPr/>
                    <a:lstStyle/>
                    <a:p>
                      <a:pPr>
                        <a:spcAft>
                          <a:spcPts val="0"/>
                        </a:spcAft>
                      </a:pPr>
                      <a:r>
                        <a:rPr lang="en-US" sz="1700" b="1" kern="0" dirty="0">
                          <a:solidFill>
                            <a:srgbClr val="000099"/>
                          </a:solidFill>
                          <a:latin typeface="Calibri"/>
                          <a:ea typeface="新細明體"/>
                          <a:cs typeface="Calibri"/>
                        </a:rPr>
                        <a:t>other</a:t>
                      </a:r>
                      <a:endParaRPr lang="zh-TW" sz="1700" b="1" kern="100" dirty="0">
                        <a:solidFill>
                          <a:srgbClr val="000099"/>
                        </a:solidFill>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TW" sz="1800" b="1" kern="100" dirty="0">
                        <a:solidFill>
                          <a:srgbClr val="000099"/>
                        </a:solidFill>
                        <a:latin typeface="Calibri"/>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TW" sz="1800" b="1" kern="100">
                        <a:solidFill>
                          <a:srgbClr val="000099"/>
                        </a:solidFill>
                        <a:latin typeface="Calibri"/>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b="1" kern="0">
                          <a:solidFill>
                            <a:srgbClr val="000099"/>
                          </a:solidFill>
                          <a:latin typeface="Calibri"/>
                          <a:ea typeface="新細明體"/>
                          <a:cs typeface="Calibri"/>
                        </a:rPr>
                        <a:t>1</a:t>
                      </a:r>
                      <a:endParaRPr lang="zh-TW" sz="1800" b="1" kern="100">
                        <a:solidFill>
                          <a:srgbClr val="000099"/>
                        </a:solidFill>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a:txBody>
                    <a:bodyPr/>
                    <a:lstStyle/>
                    <a:p>
                      <a:pPr algn="ctr">
                        <a:spcAft>
                          <a:spcPts val="0"/>
                        </a:spcAft>
                      </a:pPr>
                      <a:r>
                        <a:rPr lang="en-US" sz="1800" b="1" kern="0" dirty="0">
                          <a:solidFill>
                            <a:srgbClr val="000099"/>
                          </a:solidFill>
                          <a:latin typeface="Calibri"/>
                          <a:ea typeface="新細明體"/>
                          <a:cs typeface="Calibri"/>
                        </a:rPr>
                        <a:t>1%</a:t>
                      </a:r>
                      <a:endParaRPr lang="zh-TW" sz="1800" b="1" kern="100" dirty="0">
                        <a:solidFill>
                          <a:srgbClr val="000099"/>
                        </a:solidFill>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a:txBody>
                    <a:bodyPr/>
                    <a:lstStyle/>
                    <a:p>
                      <a:endParaRPr lang="zh-TW" sz="1800" b="1" kern="100">
                        <a:solidFill>
                          <a:srgbClr val="000099"/>
                        </a:solidFill>
                        <a:latin typeface="Calibri"/>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TW" sz="1800" b="1" kern="100">
                        <a:solidFill>
                          <a:srgbClr val="000099"/>
                        </a:solidFill>
                        <a:latin typeface="Calibri"/>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b="1" kern="0">
                          <a:solidFill>
                            <a:srgbClr val="000099"/>
                          </a:solidFill>
                          <a:latin typeface="Calibri"/>
                          <a:ea typeface="新細明體"/>
                          <a:cs typeface="Calibri"/>
                        </a:rPr>
                        <a:t>1</a:t>
                      </a:r>
                      <a:endParaRPr lang="zh-TW" sz="1800" b="1" kern="100">
                        <a:solidFill>
                          <a:srgbClr val="000099"/>
                        </a:solidFill>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spcAft>
                          <a:spcPts val="0"/>
                        </a:spcAft>
                      </a:pPr>
                      <a:r>
                        <a:rPr lang="en-US" sz="1800" b="1" kern="0">
                          <a:solidFill>
                            <a:srgbClr val="000099"/>
                          </a:solidFill>
                          <a:latin typeface="Calibri"/>
                          <a:ea typeface="新細明體"/>
                          <a:cs typeface="Calibri"/>
                        </a:rPr>
                        <a:t>2%</a:t>
                      </a:r>
                      <a:endParaRPr lang="zh-TW" sz="1800" b="1" kern="100">
                        <a:solidFill>
                          <a:srgbClr val="000099"/>
                        </a:solidFill>
                        <a:latin typeface="Calibri"/>
                        <a:ea typeface="新細明體"/>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endParaRPr lang="zh-TW" sz="1800" b="1" kern="100">
                        <a:solidFill>
                          <a:srgbClr val="000099"/>
                        </a:solidFill>
                        <a:latin typeface="Calibri"/>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TW" sz="1800" b="1" kern="100" dirty="0">
                        <a:solidFill>
                          <a:srgbClr val="000099"/>
                        </a:solidFill>
                        <a:latin typeface="Calibri"/>
                        <a:cs typeface="Times New Roman"/>
                      </a:endParaRPr>
                    </a:p>
                  </a:txBody>
                  <a:tcPr marL="13851" marR="138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7" name="Title 1"/>
          <p:cNvSpPr>
            <a:spLocks noGrp="1"/>
          </p:cNvSpPr>
          <p:nvPr>
            <p:ph type="title"/>
          </p:nvPr>
        </p:nvSpPr>
        <p:spPr>
          <a:xfrm>
            <a:off x="457200" y="0"/>
            <a:ext cx="8229600" cy="1143000"/>
          </a:xfrm>
        </p:spPr>
        <p:txBody>
          <a:bodyPr>
            <a:normAutofit fontScale="90000"/>
          </a:bodyPr>
          <a:lstStyle/>
          <a:p>
            <a:r>
              <a:rPr lang="en-US" dirty="0" smtClean="0">
                <a:solidFill>
                  <a:srgbClr val="000099"/>
                </a:solidFill>
              </a:rPr>
              <a:t>Referent Introduction: </a:t>
            </a:r>
            <a:br>
              <a:rPr lang="en-US" dirty="0" smtClean="0">
                <a:solidFill>
                  <a:srgbClr val="000099"/>
                </a:solidFill>
              </a:rPr>
            </a:br>
            <a:r>
              <a:rPr lang="en-US" dirty="0" smtClean="0">
                <a:solidFill>
                  <a:srgbClr val="000099"/>
                </a:solidFill>
              </a:rPr>
              <a:t>Hearing a</a:t>
            </a:r>
            <a:r>
              <a:rPr lang="en-US" altLang="zh-TW" dirty="0" smtClean="0">
                <a:solidFill>
                  <a:srgbClr val="000099"/>
                </a:solidFill>
              </a:rPr>
              <a:t>dults </a:t>
            </a:r>
            <a:r>
              <a:rPr lang="en-US" altLang="zh-TW" dirty="0" err="1" smtClean="0">
                <a:solidFill>
                  <a:srgbClr val="000099"/>
                </a:solidFill>
              </a:rPr>
              <a:t>vs</a:t>
            </a:r>
            <a:r>
              <a:rPr lang="en-US" altLang="zh-TW" dirty="0" smtClean="0">
                <a:solidFill>
                  <a:srgbClr val="000099"/>
                </a:solidFill>
              </a:rPr>
              <a:t> d/</a:t>
            </a:r>
            <a:r>
              <a:rPr lang="en-US" altLang="zh-TW" dirty="0" err="1" smtClean="0">
                <a:solidFill>
                  <a:srgbClr val="000099"/>
                </a:solidFill>
              </a:rPr>
              <a:t>hhchildren</a:t>
            </a:r>
            <a:r>
              <a:rPr lang="en-US" altLang="zh-TW" dirty="0" smtClean="0">
                <a:solidFill>
                  <a:srgbClr val="000099"/>
                </a:solidFill>
              </a:rPr>
              <a:t>: </a:t>
            </a:r>
            <a:endParaRPr lang="en-US" dirty="0">
              <a:solidFill>
                <a:srgbClr val="000099"/>
              </a:solidFill>
            </a:endParaRPr>
          </a:p>
        </p:txBody>
      </p:sp>
      <p:sp>
        <p:nvSpPr>
          <p:cNvPr id="11" name="Rectangle 10"/>
          <p:cNvSpPr/>
          <p:nvPr/>
        </p:nvSpPr>
        <p:spPr>
          <a:xfrm>
            <a:off x="152400" y="5105400"/>
            <a:ext cx="1905000" cy="609600"/>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Rectangle 12"/>
          <p:cNvSpPr/>
          <p:nvPr/>
        </p:nvSpPr>
        <p:spPr>
          <a:xfrm>
            <a:off x="3276600" y="5105400"/>
            <a:ext cx="5638800" cy="609600"/>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Rectangle 13"/>
          <p:cNvSpPr/>
          <p:nvPr/>
        </p:nvSpPr>
        <p:spPr>
          <a:xfrm>
            <a:off x="152400" y="2743200"/>
            <a:ext cx="1828800" cy="304800"/>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 name="Rectangle 14"/>
          <p:cNvSpPr/>
          <p:nvPr/>
        </p:nvSpPr>
        <p:spPr>
          <a:xfrm>
            <a:off x="3352800" y="2743200"/>
            <a:ext cx="5562600" cy="304800"/>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linds(horizontal)">
                                      <p:cBhvr>
                                        <p:cTn id="7" dur="500"/>
                                        <p:tgtEl>
                                          <p:spTgt spid="11"/>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linds(horizontal)">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blinds(horizontal)">
                                      <p:cBhvr>
                                        <p:cTn id="15" dur="500"/>
                                        <p:tgtEl>
                                          <p:spTgt spid="14"/>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blinds(horizontal)">
                                      <p:cBhvr>
                                        <p:cTn id="1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14" grpId="0" animBg="1"/>
      <p:bldP spid="15"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481328"/>
            <a:ext cx="9144000" cy="4919472"/>
          </a:xfrm>
        </p:spPr>
        <p:txBody>
          <a:bodyPr>
            <a:normAutofit fontScale="92500" lnSpcReduction="20000"/>
          </a:bodyPr>
          <a:lstStyle/>
          <a:p>
            <a:r>
              <a:rPr lang="en-US" altLang="zh-TW" sz="2800" dirty="0" smtClean="0"/>
              <a:t>In general, d/</a:t>
            </a:r>
            <a:r>
              <a:rPr lang="en-US" altLang="zh-TW" sz="2800" dirty="0" err="1" smtClean="0"/>
              <a:t>hh</a:t>
            </a:r>
            <a:r>
              <a:rPr lang="en-US" altLang="zh-TW" sz="2800" dirty="0" smtClean="0"/>
              <a:t> children overuse bare nouns for referent introduction. </a:t>
            </a:r>
          </a:p>
          <a:p>
            <a:pPr>
              <a:buNone/>
            </a:pPr>
            <a:endParaRPr lang="en-US" altLang="zh-TW" sz="2800" dirty="0" smtClean="0"/>
          </a:p>
          <a:p>
            <a:r>
              <a:rPr lang="en-US" altLang="zh-TW" u="sng" dirty="0" smtClean="0"/>
              <a:t>Examples:</a:t>
            </a:r>
          </a:p>
          <a:p>
            <a:pPr>
              <a:buNone/>
            </a:pPr>
            <a:r>
              <a:rPr lang="en-US" altLang="zh-TW" dirty="0" smtClean="0"/>
              <a:t>	*CHI: </a:t>
            </a:r>
            <a:r>
              <a:rPr lang="zh-TW" altLang="en-US" dirty="0" smtClean="0">
                <a:solidFill>
                  <a:srgbClr val="FF0000"/>
                </a:solidFill>
              </a:rPr>
              <a:t>兔仔</a:t>
            </a:r>
            <a:r>
              <a:rPr lang="zh-TW" altLang="en-US" dirty="0" smtClean="0"/>
              <a:t> 跑步 </a:t>
            </a:r>
            <a:r>
              <a:rPr lang="en-US" altLang="zh-TW" dirty="0" smtClean="0"/>
              <a:t>. </a:t>
            </a:r>
          </a:p>
          <a:p>
            <a:pPr>
              <a:buNone/>
            </a:pPr>
            <a:r>
              <a:rPr lang="en-US" altLang="zh-TW" dirty="0" smtClean="0"/>
              <a:t>	(Group A, language age 2;0 – 3;11 , first line in the story)</a:t>
            </a:r>
          </a:p>
          <a:p>
            <a:pPr>
              <a:buNone/>
            </a:pPr>
            <a:r>
              <a:rPr lang="en-US" altLang="zh-TW" dirty="0" smtClean="0"/>
              <a:t>	</a:t>
            </a:r>
          </a:p>
          <a:p>
            <a:pPr>
              <a:buNone/>
            </a:pPr>
            <a:r>
              <a:rPr lang="en-US" altLang="zh-TW" dirty="0" smtClean="0"/>
              <a:t>	*CHI: </a:t>
            </a:r>
            <a:r>
              <a:rPr lang="zh-TW" altLang="en-US" dirty="0" smtClean="0"/>
              <a:t>跟住 </a:t>
            </a:r>
            <a:r>
              <a:rPr lang="en-US" altLang="zh-TW" dirty="0" smtClean="0"/>
              <a:t>, </a:t>
            </a:r>
            <a:r>
              <a:rPr lang="zh-TW" altLang="en-US" i="1" dirty="0" smtClean="0">
                <a:solidFill>
                  <a:srgbClr val="FF0000"/>
                </a:solidFill>
              </a:rPr>
              <a:t>貓</a:t>
            </a:r>
            <a:r>
              <a:rPr lang="zh-TW" altLang="en-US" dirty="0" smtClean="0"/>
              <a:t> 想 食 老鼠 </a:t>
            </a:r>
            <a:r>
              <a:rPr lang="en-US" altLang="zh-TW" dirty="0" smtClean="0"/>
              <a:t>. </a:t>
            </a:r>
          </a:p>
          <a:p>
            <a:pPr>
              <a:buNone/>
            </a:pPr>
            <a:r>
              <a:rPr lang="en-US" altLang="zh-TW" dirty="0" smtClean="0"/>
              <a:t>   (Group B, language age 4:0 – 5:11, 1</a:t>
            </a:r>
            <a:r>
              <a:rPr lang="en-US" altLang="zh-TW" baseline="30000" dirty="0" smtClean="0"/>
              <a:t>st</a:t>
            </a:r>
            <a:r>
              <a:rPr lang="en-US" altLang="zh-TW" dirty="0" smtClean="0"/>
              <a:t> mention of ‘cat’.)</a:t>
            </a:r>
          </a:p>
          <a:p>
            <a:pPr>
              <a:buNone/>
            </a:pPr>
            <a:endParaRPr lang="en-US" altLang="zh-TW" dirty="0" smtClean="0"/>
          </a:p>
          <a:p>
            <a:pPr>
              <a:buNone/>
            </a:pPr>
            <a:r>
              <a:rPr lang="en-US" altLang="zh-TW" dirty="0" smtClean="0"/>
              <a:t>	*CHI: </a:t>
            </a:r>
            <a:r>
              <a:rPr lang="zh-TW" altLang="en-US" dirty="0" smtClean="0"/>
              <a:t>跟住 兔仔 又 見 到 </a:t>
            </a:r>
            <a:r>
              <a:rPr lang="en-US" altLang="zh-TW" dirty="0" smtClean="0"/>
              <a:t>&lt;</a:t>
            </a:r>
            <a:r>
              <a:rPr lang="zh-TW" altLang="en-US" dirty="0" smtClean="0"/>
              <a:t>馬 </a:t>
            </a:r>
            <a:r>
              <a:rPr lang="en-US" altLang="zh-TW" dirty="0" smtClean="0"/>
              <a:t># </a:t>
            </a:r>
            <a:r>
              <a:rPr lang="zh-TW" altLang="en-US" dirty="0" smtClean="0"/>
              <a:t>唔係</a:t>
            </a:r>
            <a:r>
              <a:rPr lang="en-US" altLang="zh-TW" dirty="0" smtClean="0"/>
              <a:t>&gt; [///] </a:t>
            </a:r>
            <a:r>
              <a:rPr lang="zh-TW" altLang="en-US" dirty="0" smtClean="0">
                <a:solidFill>
                  <a:srgbClr val="FF0000"/>
                </a:solidFill>
              </a:rPr>
              <a:t>羊</a:t>
            </a:r>
            <a:r>
              <a:rPr lang="zh-TW" altLang="en-US" dirty="0" smtClean="0"/>
              <a:t> </a:t>
            </a:r>
            <a:r>
              <a:rPr lang="en-US" altLang="zh-TW" dirty="0" smtClean="0"/>
              <a:t>. </a:t>
            </a:r>
          </a:p>
          <a:p>
            <a:pPr>
              <a:buNone/>
            </a:pPr>
            <a:r>
              <a:rPr lang="en-US" altLang="zh-TW" dirty="0" smtClean="0"/>
              <a:t>    (Group C, language age =/&gt; 6;0, 1</a:t>
            </a:r>
            <a:r>
              <a:rPr lang="en-US" altLang="zh-TW" baseline="30000" dirty="0" smtClean="0"/>
              <a:t>st</a:t>
            </a:r>
            <a:r>
              <a:rPr lang="en-US" altLang="zh-TW" dirty="0" smtClean="0"/>
              <a:t> mention of ‘goat’)</a:t>
            </a:r>
          </a:p>
          <a:p>
            <a:pPr>
              <a:buNone/>
            </a:pPr>
            <a:endParaRPr lang="en-US" altLang="zh-TW" dirty="0" smtClean="0"/>
          </a:p>
          <a:p>
            <a:endParaRPr lang="zh-TW" altLang="en-US" dirty="0"/>
          </a:p>
        </p:txBody>
      </p:sp>
      <p:sp>
        <p:nvSpPr>
          <p:cNvPr id="3" name="Slide Number Placeholder 2"/>
          <p:cNvSpPr>
            <a:spLocks noGrp="1"/>
          </p:cNvSpPr>
          <p:nvPr>
            <p:ph type="sldNum" sz="quarter" idx="12"/>
          </p:nvPr>
        </p:nvSpPr>
        <p:spPr/>
        <p:txBody>
          <a:bodyPr/>
          <a:lstStyle/>
          <a:p>
            <a:fld id="{26CFF094-8B55-4021-9F24-89C5C37C37A5}" type="slidenum">
              <a:rPr lang="en-US" smtClean="0"/>
              <a:pPr/>
              <a:t>42</a:t>
            </a:fld>
            <a:endParaRPr lang="en-US"/>
          </a:p>
        </p:txBody>
      </p:sp>
      <p:sp>
        <p:nvSpPr>
          <p:cNvPr id="8" name="Title 3"/>
          <p:cNvSpPr>
            <a:spLocks noGrp="1"/>
          </p:cNvSpPr>
          <p:nvPr>
            <p:ph type="title"/>
          </p:nvPr>
        </p:nvSpPr>
        <p:spPr>
          <a:xfrm>
            <a:off x="457200" y="274638"/>
            <a:ext cx="8229600" cy="1143000"/>
          </a:xfrm>
        </p:spPr>
        <p:txBody>
          <a:bodyPr>
            <a:normAutofit fontScale="90000"/>
          </a:bodyPr>
          <a:lstStyle/>
          <a:p>
            <a:r>
              <a:rPr lang="en-US" altLang="zh-TW" dirty="0" smtClean="0">
                <a:solidFill>
                  <a:srgbClr val="000099"/>
                </a:solidFill>
              </a:rPr>
              <a:t>Deaf/hard of hearing children: Referent Introduction</a:t>
            </a:r>
            <a:endParaRPr lang="zh-TW" altLang="en-US"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219200"/>
            <a:ext cx="9144000" cy="5638800"/>
          </a:xfrm>
          <a:solidFill>
            <a:schemeClr val="bg1"/>
          </a:solidFill>
        </p:spPr>
        <p:txBody>
          <a:bodyPr>
            <a:noAutofit/>
          </a:bodyPr>
          <a:lstStyle/>
          <a:p>
            <a:r>
              <a:rPr lang="en-US" altLang="zh-TW" sz="2400" dirty="0" smtClean="0"/>
              <a:t>Use of existential constructions is limited, initially associated with errors such as missing </a:t>
            </a:r>
            <a:r>
              <a:rPr lang="en-US" altLang="zh-TW" sz="2400" dirty="0" smtClean="0"/>
              <a:t>or inappropriate classifiers. </a:t>
            </a:r>
            <a:endParaRPr lang="en-US" altLang="zh-TW" sz="2400" dirty="0" smtClean="0"/>
          </a:p>
          <a:p>
            <a:endParaRPr lang="en-US" altLang="zh-TW" sz="2200" dirty="0" smtClean="0"/>
          </a:p>
          <a:p>
            <a:r>
              <a:rPr lang="en-US" altLang="zh-TW" sz="2200" u="sng" dirty="0" smtClean="0"/>
              <a:t>missing classifiers</a:t>
            </a:r>
            <a:endParaRPr lang="en-US" altLang="zh-TW" sz="2200" u="sng" dirty="0" smtClean="0"/>
          </a:p>
          <a:p>
            <a:endParaRPr lang="en-US" altLang="zh-TW" sz="2200" u="sng" dirty="0" smtClean="0"/>
          </a:p>
          <a:p>
            <a:pPr lvl="1">
              <a:buNone/>
            </a:pPr>
            <a:r>
              <a:rPr lang="en-US" altLang="zh-TW" sz="2200" dirty="0" smtClean="0"/>
              <a:t>*CHI: </a:t>
            </a:r>
            <a:r>
              <a:rPr lang="zh-TW" altLang="en-US" sz="2200" dirty="0" smtClean="0"/>
              <a:t>有 貓 </a:t>
            </a:r>
            <a:r>
              <a:rPr lang="en-US" altLang="zh-TW" sz="2200" dirty="0" smtClean="0"/>
              <a:t>. (Group A, language age 2;0 – 3;11)</a:t>
            </a:r>
          </a:p>
          <a:p>
            <a:pPr lvl="1">
              <a:buNone/>
            </a:pPr>
            <a:endParaRPr lang="en-US" altLang="zh-TW" sz="2200" dirty="0" smtClean="0"/>
          </a:p>
          <a:p>
            <a:pPr lvl="1">
              <a:buNone/>
            </a:pPr>
            <a:r>
              <a:rPr lang="en-US" altLang="zh-TW" sz="2200" dirty="0" smtClean="0"/>
              <a:t>*CHI: </a:t>
            </a:r>
            <a:r>
              <a:rPr lang="zh-TW" altLang="en-US" sz="2200" dirty="0" smtClean="0"/>
              <a:t>跟住 </a:t>
            </a:r>
            <a:r>
              <a:rPr lang="en-US" altLang="zh-TW" sz="2200" dirty="0" smtClean="0"/>
              <a:t># </a:t>
            </a:r>
            <a:r>
              <a:rPr lang="zh-TW" altLang="en-US" sz="2200" dirty="0" smtClean="0"/>
              <a:t>有 </a:t>
            </a:r>
            <a:r>
              <a:rPr lang="zh-TW" altLang="en-US" sz="2200" dirty="0" smtClean="0">
                <a:solidFill>
                  <a:srgbClr val="FF0000"/>
                </a:solidFill>
              </a:rPr>
              <a:t>雀仔</a:t>
            </a:r>
            <a:r>
              <a:rPr lang="zh-TW" altLang="en-US" sz="2200" dirty="0" smtClean="0"/>
              <a:t> </a:t>
            </a:r>
            <a:r>
              <a:rPr lang="en-US" altLang="zh-TW" sz="2200" dirty="0" smtClean="0"/>
              <a:t># </a:t>
            </a:r>
            <a:r>
              <a:rPr lang="zh-TW" altLang="en-US" sz="2200" dirty="0" smtClean="0"/>
              <a:t>石頭 </a:t>
            </a:r>
            <a:r>
              <a:rPr lang="en-US" altLang="zh-TW" sz="2200" dirty="0" smtClean="0"/>
              <a:t># </a:t>
            </a:r>
            <a:r>
              <a:rPr lang="zh-TW" altLang="en-US" sz="2200" dirty="0" smtClean="0"/>
              <a:t>企 </a:t>
            </a:r>
            <a:r>
              <a:rPr lang="en-US" altLang="zh-TW" sz="2200" dirty="0" smtClean="0"/>
              <a:t># </a:t>
            </a:r>
            <a:r>
              <a:rPr lang="zh-TW" altLang="en-US" sz="2200" dirty="0" smtClean="0"/>
              <a:t>有 </a:t>
            </a:r>
            <a:r>
              <a:rPr lang="zh-TW" altLang="en-US" sz="2200" i="1" dirty="0" smtClean="0">
                <a:solidFill>
                  <a:srgbClr val="FF0000"/>
                </a:solidFill>
              </a:rPr>
              <a:t>羊</a:t>
            </a:r>
            <a:r>
              <a:rPr lang="zh-TW" altLang="en-US" sz="2200" dirty="0" smtClean="0"/>
              <a:t>  </a:t>
            </a:r>
            <a:r>
              <a:rPr lang="en-US" altLang="zh-TW" sz="2200" dirty="0" smtClean="0"/>
              <a:t>. </a:t>
            </a:r>
          </a:p>
          <a:p>
            <a:pPr lvl="1">
              <a:buNone/>
            </a:pPr>
            <a:r>
              <a:rPr lang="en-US" altLang="zh-TW" sz="2200" dirty="0" smtClean="0"/>
              <a:t>  (Group B, language age 4;0 – 5;11)</a:t>
            </a:r>
          </a:p>
          <a:p>
            <a:pPr lvl="1">
              <a:buNone/>
            </a:pPr>
            <a:endParaRPr lang="en-US" altLang="zh-TW" sz="2200" dirty="0" smtClean="0"/>
          </a:p>
          <a:p>
            <a:r>
              <a:rPr lang="en-US" altLang="zh-TW" sz="2200" u="sng" dirty="0" smtClean="0"/>
              <a:t>Inappropriate classifiers</a:t>
            </a:r>
          </a:p>
          <a:p>
            <a:pPr lvl="1">
              <a:buNone/>
            </a:pPr>
            <a:endParaRPr lang="en-US" altLang="zh-TW" sz="2200" u="sng" dirty="0" smtClean="0"/>
          </a:p>
          <a:p>
            <a:pPr lvl="1">
              <a:buNone/>
            </a:pPr>
            <a:r>
              <a:rPr lang="zh-TW" altLang="en-US" sz="2200" dirty="0" smtClean="0"/>
              <a:t>*</a:t>
            </a:r>
            <a:r>
              <a:rPr lang="en-US" altLang="zh-TW" sz="2200" dirty="0" smtClean="0"/>
              <a:t>CHI: </a:t>
            </a:r>
            <a:r>
              <a:rPr lang="zh-TW" altLang="en-US" sz="2200" dirty="0" smtClean="0"/>
              <a:t>跟住 呢 </a:t>
            </a:r>
            <a:r>
              <a:rPr lang="en-US" altLang="zh-TW" sz="2200" dirty="0" smtClean="0"/>
              <a:t># </a:t>
            </a:r>
            <a:r>
              <a:rPr lang="zh-TW" altLang="en-US" sz="2200" i="1" dirty="0" smtClean="0">
                <a:solidFill>
                  <a:srgbClr val="FF0000"/>
                </a:solidFill>
              </a:rPr>
              <a:t>有 個 </a:t>
            </a:r>
            <a:r>
              <a:rPr lang="en-US" altLang="zh-TW" sz="2200" i="1" dirty="0" smtClean="0">
                <a:solidFill>
                  <a:srgbClr val="FF0000"/>
                </a:solidFill>
              </a:rPr>
              <a:t># </a:t>
            </a:r>
            <a:r>
              <a:rPr lang="zh-TW" altLang="en-US" sz="2200" i="1" dirty="0" smtClean="0">
                <a:solidFill>
                  <a:srgbClr val="FF0000"/>
                </a:solidFill>
              </a:rPr>
              <a:t>小鳥 </a:t>
            </a:r>
            <a:r>
              <a:rPr lang="en-US" altLang="zh-TW" sz="2200" dirty="0" smtClean="0"/>
              <a:t># </a:t>
            </a:r>
            <a:r>
              <a:rPr lang="zh-TW" altLang="en-US" sz="2200" dirty="0" smtClean="0"/>
              <a:t>行 </a:t>
            </a:r>
            <a:r>
              <a:rPr lang="en-US" altLang="zh-TW" sz="2200" dirty="0" smtClean="0"/>
              <a:t>[///] # </a:t>
            </a:r>
            <a:r>
              <a:rPr lang="zh-TW" altLang="en-US" sz="2200" dirty="0" smtClean="0"/>
              <a:t>飛 過 隻 頭 嘅上面 </a:t>
            </a:r>
            <a:r>
              <a:rPr lang="en-US" altLang="zh-TW" sz="2200" dirty="0" smtClean="0"/>
              <a:t>.</a:t>
            </a:r>
          </a:p>
          <a:p>
            <a:pPr lvl="1">
              <a:buNone/>
            </a:pPr>
            <a:r>
              <a:rPr lang="en-US" altLang="zh-TW" sz="2200" dirty="0" smtClean="0"/>
              <a:t> (Group C, language age 6 or above)</a:t>
            </a:r>
          </a:p>
        </p:txBody>
      </p:sp>
      <p:sp>
        <p:nvSpPr>
          <p:cNvPr id="3" name="Slide Number Placeholder 2"/>
          <p:cNvSpPr>
            <a:spLocks noGrp="1"/>
          </p:cNvSpPr>
          <p:nvPr>
            <p:ph type="sldNum" sz="quarter" idx="12"/>
          </p:nvPr>
        </p:nvSpPr>
        <p:spPr/>
        <p:txBody>
          <a:bodyPr/>
          <a:lstStyle/>
          <a:p>
            <a:fld id="{26CFF094-8B55-4021-9F24-89C5C37C37A5}" type="slidenum">
              <a:rPr lang="en-US" smtClean="0"/>
              <a:pPr/>
              <a:t>43</a:t>
            </a:fld>
            <a:endParaRPr lang="en-US"/>
          </a:p>
        </p:txBody>
      </p:sp>
      <p:sp>
        <p:nvSpPr>
          <p:cNvPr id="4" name="Title 3"/>
          <p:cNvSpPr>
            <a:spLocks noGrp="1"/>
          </p:cNvSpPr>
          <p:nvPr>
            <p:ph type="title"/>
          </p:nvPr>
        </p:nvSpPr>
        <p:spPr>
          <a:xfrm>
            <a:off x="457200" y="76200"/>
            <a:ext cx="8229600" cy="1143000"/>
          </a:xfrm>
        </p:spPr>
        <p:txBody>
          <a:bodyPr>
            <a:normAutofit fontScale="90000"/>
          </a:bodyPr>
          <a:lstStyle/>
          <a:p>
            <a:r>
              <a:rPr lang="en-US" altLang="zh-TW" dirty="0" smtClean="0">
                <a:solidFill>
                  <a:srgbClr val="000099"/>
                </a:solidFill>
              </a:rPr>
              <a:t>Deaf/hard of hearing children: Referent Introduction</a:t>
            </a:r>
            <a:endParaRPr lang="zh-TW"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blinds(horizontal)">
                                      <p:cBhvr>
                                        <p:cTn id="7" dur="500"/>
                                        <p:tgtEl>
                                          <p:spTgt spid="2">
                                            <p:txEl>
                                              <p:pRg st="2" end="2"/>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2">
                                            <p:txEl>
                                              <p:pRg st="4" end="4"/>
                                            </p:txEl>
                                          </p:spTgt>
                                        </p:tgtEl>
                                        <p:attrNameLst>
                                          <p:attrName>style.visibility</p:attrName>
                                        </p:attrNameLst>
                                      </p:cBhvr>
                                      <p:to>
                                        <p:strVal val="visible"/>
                                      </p:to>
                                    </p:set>
                                    <p:animEffect transition="in" filter="blinds(horizontal)">
                                      <p:cBhvr>
                                        <p:cTn id="10" dur="500"/>
                                        <p:tgtEl>
                                          <p:spTgt spid="2">
                                            <p:txEl>
                                              <p:pRg st="4" end="4"/>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2">
                                            <p:txEl>
                                              <p:pRg st="6" end="6"/>
                                            </p:txEl>
                                          </p:spTgt>
                                        </p:tgtEl>
                                        <p:attrNameLst>
                                          <p:attrName>style.visibility</p:attrName>
                                        </p:attrNameLst>
                                      </p:cBhvr>
                                      <p:to>
                                        <p:strVal val="visible"/>
                                      </p:to>
                                    </p:set>
                                    <p:animEffect transition="in" filter="blinds(horizontal)">
                                      <p:cBhvr>
                                        <p:cTn id="13" dur="500"/>
                                        <p:tgtEl>
                                          <p:spTgt spid="2">
                                            <p:txEl>
                                              <p:pRg st="6" end="6"/>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2">
                                            <p:txEl>
                                              <p:pRg st="7" end="7"/>
                                            </p:txEl>
                                          </p:spTgt>
                                        </p:tgtEl>
                                        <p:attrNameLst>
                                          <p:attrName>style.visibility</p:attrName>
                                        </p:attrNameLst>
                                      </p:cBhvr>
                                      <p:to>
                                        <p:strVal val="visible"/>
                                      </p:to>
                                    </p:set>
                                    <p:animEffect transition="in" filter="blinds(horizontal)">
                                      <p:cBhvr>
                                        <p:cTn id="16" dur="500"/>
                                        <p:tgtEl>
                                          <p:spTgt spid="2">
                                            <p:txEl>
                                              <p:pRg st="7" end="7"/>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nodeType="clickEffect">
                                  <p:stCondLst>
                                    <p:cond delay="0"/>
                                  </p:stCondLst>
                                  <p:childTnLst>
                                    <p:set>
                                      <p:cBhvr>
                                        <p:cTn id="20" dur="1" fill="hold">
                                          <p:stCondLst>
                                            <p:cond delay="0"/>
                                          </p:stCondLst>
                                        </p:cTn>
                                        <p:tgtEl>
                                          <p:spTgt spid="2">
                                            <p:txEl>
                                              <p:pRg st="9" end="9"/>
                                            </p:txEl>
                                          </p:spTgt>
                                        </p:tgtEl>
                                        <p:attrNameLst>
                                          <p:attrName>style.visibility</p:attrName>
                                        </p:attrNameLst>
                                      </p:cBhvr>
                                      <p:to>
                                        <p:strVal val="visible"/>
                                      </p:to>
                                    </p:set>
                                    <p:animEffect transition="in" filter="blinds(horizontal)">
                                      <p:cBhvr>
                                        <p:cTn id="21" dur="500"/>
                                        <p:tgtEl>
                                          <p:spTgt spid="2">
                                            <p:txEl>
                                              <p:pRg st="9" end="9"/>
                                            </p:txEl>
                                          </p:spTgt>
                                        </p:tgtEl>
                                      </p:cBhvr>
                                    </p:animEffect>
                                  </p:childTnLst>
                                </p:cTn>
                              </p:par>
                              <p:par>
                                <p:cTn id="22" presetID="3" presetClass="entr" presetSubtype="10" fill="hold" nodeType="withEffect">
                                  <p:stCondLst>
                                    <p:cond delay="0"/>
                                  </p:stCondLst>
                                  <p:childTnLst>
                                    <p:set>
                                      <p:cBhvr>
                                        <p:cTn id="23" dur="1" fill="hold">
                                          <p:stCondLst>
                                            <p:cond delay="0"/>
                                          </p:stCondLst>
                                        </p:cTn>
                                        <p:tgtEl>
                                          <p:spTgt spid="2">
                                            <p:txEl>
                                              <p:pRg st="11" end="11"/>
                                            </p:txEl>
                                          </p:spTgt>
                                        </p:tgtEl>
                                        <p:attrNameLst>
                                          <p:attrName>style.visibility</p:attrName>
                                        </p:attrNameLst>
                                      </p:cBhvr>
                                      <p:to>
                                        <p:strVal val="visible"/>
                                      </p:to>
                                    </p:set>
                                    <p:animEffect transition="in" filter="blinds(horizontal)">
                                      <p:cBhvr>
                                        <p:cTn id="24" dur="500"/>
                                        <p:tgtEl>
                                          <p:spTgt spid="2">
                                            <p:txEl>
                                              <p:pRg st="11" end="11"/>
                                            </p:txEl>
                                          </p:spTgt>
                                        </p:tgtEl>
                                      </p:cBhvr>
                                    </p:animEffect>
                                  </p:childTnLst>
                                </p:cTn>
                              </p:par>
                              <p:par>
                                <p:cTn id="25" presetID="3" presetClass="entr" presetSubtype="10" fill="hold" nodeType="withEffect">
                                  <p:stCondLst>
                                    <p:cond delay="0"/>
                                  </p:stCondLst>
                                  <p:childTnLst>
                                    <p:set>
                                      <p:cBhvr>
                                        <p:cTn id="26" dur="1" fill="hold">
                                          <p:stCondLst>
                                            <p:cond delay="0"/>
                                          </p:stCondLst>
                                        </p:cTn>
                                        <p:tgtEl>
                                          <p:spTgt spid="2">
                                            <p:txEl>
                                              <p:pRg st="12" end="12"/>
                                            </p:txEl>
                                          </p:spTgt>
                                        </p:tgtEl>
                                        <p:attrNameLst>
                                          <p:attrName>style.visibility</p:attrName>
                                        </p:attrNameLst>
                                      </p:cBhvr>
                                      <p:to>
                                        <p:strVal val="visible"/>
                                      </p:to>
                                    </p:set>
                                    <p:animEffect transition="in" filter="blinds(horizontal)">
                                      <p:cBhvr>
                                        <p:cTn id="27" dur="500"/>
                                        <p:tgtEl>
                                          <p:spTgt spid="2">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altLang="zh-TW" dirty="0" smtClean="0"/>
              <a:t>Very</a:t>
            </a:r>
            <a:r>
              <a:rPr lang="en-US" altLang="zh-TW" dirty="0" smtClean="0"/>
              <a:t> </a:t>
            </a:r>
            <a:r>
              <a:rPr lang="en-US" altLang="zh-TW" dirty="0" smtClean="0"/>
              <a:t>few tokens of misusing definite </a:t>
            </a:r>
            <a:r>
              <a:rPr lang="en-US" altLang="zh-TW" dirty="0" err="1" smtClean="0"/>
              <a:t>nominals</a:t>
            </a:r>
            <a:r>
              <a:rPr lang="en-US" altLang="zh-TW" dirty="0" smtClean="0"/>
              <a:t> to </a:t>
            </a:r>
            <a:r>
              <a:rPr lang="en-US" altLang="zh-TW" dirty="0" smtClean="0"/>
              <a:t>introduce a new referent</a:t>
            </a:r>
          </a:p>
          <a:p>
            <a:pPr lvl="1">
              <a:buNone/>
            </a:pPr>
            <a:r>
              <a:rPr lang="en-US" altLang="zh-TW" sz="2400" dirty="0" smtClean="0"/>
              <a:t>*CHI: </a:t>
            </a:r>
            <a:r>
              <a:rPr lang="zh-TW" altLang="en-US" dirty="0" smtClean="0">
                <a:solidFill>
                  <a:srgbClr val="FF0000"/>
                </a:solidFill>
              </a:rPr>
              <a:t>個兔仔</a:t>
            </a:r>
            <a:r>
              <a:rPr lang="en-US" altLang="zh-TW" dirty="0" smtClean="0"/>
              <a:t> ## </a:t>
            </a:r>
            <a:r>
              <a:rPr lang="zh-TW" altLang="en-US" dirty="0" smtClean="0"/>
              <a:t>要行過去</a:t>
            </a:r>
            <a:r>
              <a:rPr lang="en-US" altLang="zh-TW" dirty="0" smtClean="0"/>
              <a:t> </a:t>
            </a:r>
          </a:p>
          <a:p>
            <a:pPr lvl="1">
              <a:buNone/>
            </a:pPr>
            <a:r>
              <a:rPr lang="en-US" altLang="zh-TW" dirty="0" smtClean="0"/>
              <a:t>(Group C, language age 6 or above, first line in the narrative)</a:t>
            </a:r>
          </a:p>
          <a:p>
            <a:pPr marL="365760" lvl="1" indent="-256032">
              <a:spcBef>
                <a:spcPts val="400"/>
              </a:spcBef>
              <a:buSzPct val="68000"/>
              <a:buFont typeface="Wingdings 3"/>
              <a:buChar char=""/>
            </a:pPr>
            <a:endParaRPr lang="en-US" altLang="zh-TW" dirty="0" smtClean="0"/>
          </a:p>
          <a:p>
            <a:pPr marL="365760" lvl="1" indent="-256032">
              <a:spcBef>
                <a:spcPts val="400"/>
              </a:spcBef>
              <a:buSzPct val="68000"/>
              <a:buFont typeface="Wingdings 3"/>
              <a:buChar char=""/>
            </a:pPr>
            <a:r>
              <a:rPr lang="en-US" altLang="zh-TW" sz="2500" dirty="0" smtClean="0"/>
              <a:t>Note that previous studies report that hearing children below age 6/7 tend to use pronouns, null </a:t>
            </a:r>
            <a:r>
              <a:rPr lang="en-US" altLang="zh-TW" sz="2500" dirty="0" smtClean="0"/>
              <a:t>arguments </a:t>
            </a:r>
            <a:r>
              <a:rPr lang="en-US" altLang="zh-TW" sz="2500" dirty="0" smtClean="0"/>
              <a:t>and definite </a:t>
            </a:r>
            <a:r>
              <a:rPr lang="en-US" altLang="zh-TW" sz="2500" dirty="0" err="1" smtClean="0"/>
              <a:t>nominals</a:t>
            </a:r>
            <a:r>
              <a:rPr lang="en-US" altLang="zh-TW" sz="2500" dirty="0" smtClean="0"/>
              <a:t> </a:t>
            </a:r>
            <a:r>
              <a:rPr lang="en-US" altLang="zh-TW" sz="2500" dirty="0" smtClean="0"/>
              <a:t>to introduce referents </a:t>
            </a:r>
            <a:r>
              <a:rPr lang="en-US" altLang="zh-TW" sz="2500" dirty="0" smtClean="0">
                <a:sym typeface="Wingdings" pitchFamily="2" charset="2"/>
              </a:rPr>
              <a:t> this pattern is </a:t>
            </a:r>
            <a:r>
              <a:rPr lang="en-US" altLang="zh-TW" sz="2500" dirty="0" smtClean="0">
                <a:sym typeface="Wingdings" pitchFamily="2" charset="2"/>
              </a:rPr>
              <a:t>not prominent in the narratives by d/</a:t>
            </a:r>
            <a:r>
              <a:rPr lang="en-US" altLang="zh-TW" sz="2500" dirty="0" err="1" smtClean="0">
                <a:sym typeface="Wingdings" pitchFamily="2" charset="2"/>
              </a:rPr>
              <a:t>hh</a:t>
            </a:r>
            <a:r>
              <a:rPr lang="en-US" altLang="zh-TW" sz="2500" dirty="0" smtClean="0">
                <a:sym typeface="Wingdings" pitchFamily="2" charset="2"/>
              </a:rPr>
              <a:t> </a:t>
            </a:r>
            <a:r>
              <a:rPr lang="en-US" altLang="zh-TW" sz="2500" dirty="0" smtClean="0">
                <a:sym typeface="Wingdings" pitchFamily="2" charset="2"/>
              </a:rPr>
              <a:t>children </a:t>
            </a:r>
            <a:r>
              <a:rPr lang="en-US" altLang="zh-TW" sz="2500" dirty="0" smtClean="0">
                <a:sym typeface="Wingdings" pitchFamily="2" charset="2"/>
              </a:rPr>
              <a:t>of </a:t>
            </a:r>
            <a:r>
              <a:rPr lang="en-US" altLang="zh-TW" sz="2500" dirty="0" smtClean="0">
                <a:sym typeface="Wingdings" pitchFamily="2" charset="2"/>
              </a:rPr>
              <a:t>comparable language age. </a:t>
            </a:r>
            <a:endParaRPr lang="zh-TW" altLang="en-US" sz="2500" dirty="0" smtClean="0"/>
          </a:p>
          <a:p>
            <a:endParaRPr lang="zh-TW" altLang="en-US" dirty="0"/>
          </a:p>
        </p:txBody>
      </p:sp>
      <p:sp>
        <p:nvSpPr>
          <p:cNvPr id="3" name="Slide Number Placeholder 2"/>
          <p:cNvSpPr>
            <a:spLocks noGrp="1"/>
          </p:cNvSpPr>
          <p:nvPr>
            <p:ph type="sldNum" sz="quarter" idx="12"/>
          </p:nvPr>
        </p:nvSpPr>
        <p:spPr/>
        <p:txBody>
          <a:bodyPr/>
          <a:lstStyle/>
          <a:p>
            <a:fld id="{26CFF094-8B55-4021-9F24-89C5C37C37A5}" type="slidenum">
              <a:rPr lang="en-US" smtClean="0"/>
              <a:pPr/>
              <a:t>44</a:t>
            </a:fld>
            <a:endParaRPr lang="en-US"/>
          </a:p>
        </p:txBody>
      </p:sp>
      <p:sp>
        <p:nvSpPr>
          <p:cNvPr id="5" name="Title 3"/>
          <p:cNvSpPr>
            <a:spLocks noGrp="1"/>
          </p:cNvSpPr>
          <p:nvPr>
            <p:ph type="title"/>
          </p:nvPr>
        </p:nvSpPr>
        <p:spPr/>
        <p:txBody>
          <a:bodyPr>
            <a:normAutofit fontScale="90000"/>
          </a:bodyPr>
          <a:lstStyle/>
          <a:p>
            <a:r>
              <a:rPr lang="en-US" altLang="zh-TW" dirty="0" smtClean="0">
                <a:solidFill>
                  <a:srgbClr val="000099"/>
                </a:solidFill>
              </a:rPr>
              <a:t>Deaf/hard of hearing children: Referent Introduction</a:t>
            </a:r>
            <a:endParaRPr lang="zh-TW"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animEffect transition="in" filter="blinds(horizontal)">
                                      <p:cBhvr>
                                        <p:cTn id="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26CFF094-8B55-4021-9F24-89C5C37C37A5}" type="slidenum">
              <a:rPr lang="en-US" smtClean="0"/>
              <a:pPr/>
              <a:t>45</a:t>
            </a:fld>
            <a:endParaRPr lang="en-US"/>
          </a:p>
        </p:txBody>
      </p:sp>
      <p:sp>
        <p:nvSpPr>
          <p:cNvPr id="4" name="Title 3"/>
          <p:cNvSpPr>
            <a:spLocks noGrp="1"/>
          </p:cNvSpPr>
          <p:nvPr>
            <p:ph type="title"/>
          </p:nvPr>
        </p:nvSpPr>
        <p:spPr>
          <a:xfrm>
            <a:off x="0" y="0"/>
            <a:ext cx="8915400" cy="914400"/>
          </a:xfrm>
        </p:spPr>
        <p:txBody>
          <a:bodyPr>
            <a:normAutofit fontScale="90000"/>
          </a:bodyPr>
          <a:lstStyle/>
          <a:p>
            <a:r>
              <a:rPr lang="en-US" altLang="zh-TW" dirty="0" smtClean="0">
                <a:solidFill>
                  <a:srgbClr val="000099"/>
                </a:solidFill>
              </a:rPr>
              <a:t>Referent maintenance: </a:t>
            </a:r>
            <a:r>
              <a:rPr lang="en-US" altLang="zh-TW" dirty="0" smtClean="0">
                <a:solidFill>
                  <a:srgbClr val="000099"/>
                </a:solidFill>
              </a:rPr>
              <a:t>hearing adults</a:t>
            </a:r>
            <a:endParaRPr lang="zh-TW" altLang="en-US" dirty="0">
              <a:solidFill>
                <a:srgbClr val="000099"/>
              </a:solidFill>
            </a:endParaRPr>
          </a:p>
        </p:txBody>
      </p:sp>
      <p:graphicFrame>
        <p:nvGraphicFramePr>
          <p:cNvPr id="5" name="Table 4"/>
          <p:cNvGraphicFramePr>
            <a:graphicFrameLocks noGrp="1"/>
          </p:cNvGraphicFramePr>
          <p:nvPr/>
        </p:nvGraphicFramePr>
        <p:xfrm>
          <a:off x="380999" y="1676400"/>
          <a:ext cx="8534401" cy="4800599"/>
        </p:xfrm>
        <a:graphic>
          <a:graphicData uri="http://schemas.openxmlformats.org/drawingml/2006/table">
            <a:tbl>
              <a:tblPr/>
              <a:tblGrid>
                <a:gridCol w="1447801"/>
                <a:gridCol w="1143000"/>
                <a:gridCol w="671438"/>
                <a:gridCol w="5272162"/>
              </a:tblGrid>
              <a:tr h="763732">
                <a:tc>
                  <a:txBody>
                    <a:bodyPr/>
                    <a:lstStyle/>
                    <a:p>
                      <a:endParaRPr lang="zh-TW" sz="2400" kern="100" dirty="0">
                        <a:latin typeface="Calibri"/>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en-US" sz="2400" b="1" kern="0" dirty="0">
                          <a:solidFill>
                            <a:srgbClr val="000000"/>
                          </a:solidFill>
                          <a:latin typeface="Calibri"/>
                          <a:ea typeface="新細明體"/>
                          <a:cs typeface="Calibri"/>
                        </a:rPr>
                        <a:t>Tokens</a:t>
                      </a:r>
                      <a:endParaRPr lang="zh-TW" sz="2400"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en-US" sz="2400" b="1" kern="0">
                          <a:solidFill>
                            <a:srgbClr val="000000"/>
                          </a:solidFill>
                          <a:latin typeface="Calibri"/>
                          <a:ea typeface="新細明體"/>
                          <a:cs typeface="Calibri"/>
                        </a:rPr>
                        <a:t>%</a:t>
                      </a:r>
                      <a:endParaRPr lang="zh-TW" sz="2400" kern="10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en-US" sz="2400" b="1" kern="0" dirty="0">
                          <a:solidFill>
                            <a:srgbClr val="000000"/>
                          </a:solidFill>
                          <a:latin typeface="Calibri"/>
                          <a:ea typeface="新細明體"/>
                          <a:cs typeface="Calibri"/>
                        </a:rPr>
                        <a:t>Examples</a:t>
                      </a:r>
                      <a:endParaRPr lang="zh-TW" sz="2400"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091045">
                <a:tc>
                  <a:txBody>
                    <a:bodyPr/>
                    <a:lstStyle/>
                    <a:p>
                      <a:pPr>
                        <a:spcAft>
                          <a:spcPts val="0"/>
                        </a:spcAft>
                      </a:pPr>
                      <a:r>
                        <a:rPr lang="en-US" sz="2400" b="1" kern="0" dirty="0">
                          <a:solidFill>
                            <a:srgbClr val="000000"/>
                          </a:solidFill>
                          <a:latin typeface="Calibri"/>
                          <a:ea typeface="新細明體"/>
                          <a:cs typeface="Calibri"/>
                        </a:rPr>
                        <a:t>Bare NPs</a:t>
                      </a:r>
                      <a:endParaRPr lang="zh-TW" sz="2400"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en-US" sz="2000" kern="0">
                          <a:solidFill>
                            <a:srgbClr val="000000"/>
                          </a:solidFill>
                          <a:latin typeface="Calibri"/>
                          <a:ea typeface="新細明體"/>
                          <a:cs typeface="Calibri"/>
                        </a:rPr>
                        <a:t>11</a:t>
                      </a:r>
                      <a:endParaRPr lang="zh-TW" sz="2000" kern="10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FFCC"/>
                    </a:solidFill>
                  </a:tcPr>
                </a:tc>
                <a:tc>
                  <a:txBody>
                    <a:bodyPr/>
                    <a:lstStyle/>
                    <a:p>
                      <a:pPr algn="ctr">
                        <a:spcAft>
                          <a:spcPts val="0"/>
                        </a:spcAft>
                      </a:pPr>
                      <a:r>
                        <a:rPr lang="en-US" sz="2000" kern="0">
                          <a:solidFill>
                            <a:srgbClr val="000000"/>
                          </a:solidFill>
                          <a:latin typeface="Calibri"/>
                          <a:ea typeface="新細明體"/>
                          <a:cs typeface="Calibri"/>
                        </a:rPr>
                        <a:t>11%</a:t>
                      </a:r>
                      <a:endParaRPr lang="zh-TW" sz="2000" kern="10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FFCC"/>
                    </a:solidFill>
                  </a:tcPr>
                </a:tc>
                <a:tc>
                  <a:txBody>
                    <a:bodyPr/>
                    <a:lstStyle/>
                    <a:p>
                      <a:pPr>
                        <a:spcAft>
                          <a:spcPts val="0"/>
                        </a:spcAft>
                      </a:pPr>
                      <a:r>
                        <a:rPr lang="zh-TW" sz="2200" kern="0">
                          <a:solidFill>
                            <a:srgbClr val="000000"/>
                          </a:solidFill>
                          <a:latin typeface="Calibri"/>
                          <a:ea typeface="新細明體"/>
                          <a:cs typeface="Calibri"/>
                        </a:rPr>
                        <a:t>有一堆老鼠仔喺檯上面</a:t>
                      </a:r>
                      <a:r>
                        <a:rPr lang="en-US" sz="2200" kern="0">
                          <a:solidFill>
                            <a:srgbClr val="000000"/>
                          </a:solidFill>
                          <a:latin typeface="Calibri"/>
                          <a:ea typeface="新細明體"/>
                          <a:cs typeface="Calibri"/>
                        </a:rPr>
                        <a:t>. </a:t>
                      </a:r>
                      <a:r>
                        <a:rPr lang="zh-TW" sz="2200" kern="0">
                          <a:solidFill>
                            <a:srgbClr val="000000"/>
                          </a:solidFill>
                          <a:latin typeface="Calibri"/>
                          <a:ea typeface="新細明體"/>
                          <a:cs typeface="Calibri"/>
                        </a:rPr>
                        <a:t>咁有</a:t>
                      </a:r>
                      <a:r>
                        <a:rPr lang="zh-TW" sz="2200" b="1" i="1" kern="0">
                          <a:solidFill>
                            <a:srgbClr val="002060"/>
                          </a:solidFill>
                          <a:latin typeface="Calibri"/>
                          <a:ea typeface="新細明體"/>
                          <a:cs typeface="Calibri"/>
                        </a:rPr>
                        <a:t>老鼠媽媽</a:t>
                      </a:r>
                      <a:r>
                        <a:rPr lang="en-US" sz="2200" kern="0">
                          <a:solidFill>
                            <a:srgbClr val="000000"/>
                          </a:solidFill>
                          <a:latin typeface="Calibri"/>
                          <a:ea typeface="新細明體"/>
                          <a:cs typeface="Calibri"/>
                        </a:rPr>
                        <a:t>, </a:t>
                      </a:r>
                      <a:r>
                        <a:rPr lang="zh-TW" sz="2200" kern="0">
                          <a:solidFill>
                            <a:srgbClr val="000000"/>
                          </a:solidFill>
                          <a:latin typeface="Calibri"/>
                          <a:ea typeface="新細明體"/>
                          <a:cs typeface="Calibri"/>
                        </a:rPr>
                        <a:t>跟住</a:t>
                      </a:r>
                      <a:r>
                        <a:rPr lang="zh-TW" sz="2200" b="1" i="1" kern="0">
                          <a:solidFill>
                            <a:srgbClr val="FF0000"/>
                          </a:solidFill>
                          <a:latin typeface="Calibri"/>
                          <a:ea typeface="新細明體"/>
                          <a:cs typeface="Calibri"/>
                        </a:rPr>
                        <a:t>老鼠媽媽</a:t>
                      </a:r>
                      <a:r>
                        <a:rPr lang="zh-TW" sz="2200" kern="0">
                          <a:solidFill>
                            <a:srgbClr val="000000"/>
                          </a:solidFill>
                          <a:latin typeface="Calibri"/>
                          <a:ea typeface="新細明體"/>
                          <a:cs typeface="Calibri"/>
                        </a:rPr>
                        <a:t>要出去搵嘢食嘞</a:t>
                      </a:r>
                      <a:r>
                        <a:rPr lang="en-US" sz="2200" kern="0">
                          <a:solidFill>
                            <a:srgbClr val="000000"/>
                          </a:solidFill>
                          <a:latin typeface="Calibri"/>
                          <a:ea typeface="新細明體"/>
                          <a:cs typeface="Calibri"/>
                        </a:rPr>
                        <a:t>.</a:t>
                      </a:r>
                      <a:endParaRPr lang="zh-TW" sz="2200" kern="10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091045">
                <a:tc>
                  <a:txBody>
                    <a:bodyPr/>
                    <a:lstStyle/>
                    <a:p>
                      <a:pPr>
                        <a:spcAft>
                          <a:spcPts val="0"/>
                        </a:spcAft>
                      </a:pPr>
                      <a:r>
                        <a:rPr lang="en-US" altLang="zh-TW" sz="2400" b="1" kern="0" dirty="0" err="1" smtClean="0">
                          <a:solidFill>
                            <a:srgbClr val="000000"/>
                          </a:solidFill>
                          <a:latin typeface="Calibri"/>
                          <a:ea typeface="新細明體"/>
                          <a:cs typeface="Calibri"/>
                        </a:rPr>
                        <a:t>Cl</a:t>
                      </a:r>
                      <a:r>
                        <a:rPr lang="en-US" altLang="zh-TW" sz="2400" b="1" kern="0" baseline="0" dirty="0" smtClean="0">
                          <a:solidFill>
                            <a:srgbClr val="000000"/>
                          </a:solidFill>
                          <a:latin typeface="Calibri"/>
                          <a:ea typeface="新細明體"/>
                          <a:cs typeface="Calibri"/>
                        </a:rPr>
                        <a:t> + N</a:t>
                      </a:r>
                      <a:endParaRPr lang="zh-TW" sz="2400"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en-US" sz="2000" kern="0">
                          <a:solidFill>
                            <a:srgbClr val="000000"/>
                          </a:solidFill>
                          <a:latin typeface="Calibri"/>
                          <a:ea typeface="新細明體"/>
                          <a:cs typeface="Calibri"/>
                        </a:rPr>
                        <a:t>23</a:t>
                      </a:r>
                      <a:endParaRPr lang="zh-TW" sz="2000" kern="10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FFCC"/>
                    </a:solidFill>
                  </a:tcPr>
                </a:tc>
                <a:tc>
                  <a:txBody>
                    <a:bodyPr/>
                    <a:lstStyle/>
                    <a:p>
                      <a:pPr algn="ctr">
                        <a:spcAft>
                          <a:spcPts val="0"/>
                        </a:spcAft>
                      </a:pPr>
                      <a:r>
                        <a:rPr lang="en-US" sz="2000" kern="0">
                          <a:solidFill>
                            <a:srgbClr val="000000"/>
                          </a:solidFill>
                          <a:latin typeface="Calibri"/>
                          <a:ea typeface="新細明體"/>
                          <a:cs typeface="Calibri"/>
                        </a:rPr>
                        <a:t>22%</a:t>
                      </a:r>
                      <a:endParaRPr lang="zh-TW" sz="2000" kern="10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FFCC"/>
                    </a:solidFill>
                  </a:tcPr>
                </a:tc>
                <a:tc>
                  <a:txBody>
                    <a:bodyPr/>
                    <a:lstStyle/>
                    <a:p>
                      <a:pPr>
                        <a:spcAft>
                          <a:spcPts val="0"/>
                        </a:spcAft>
                      </a:pPr>
                      <a:r>
                        <a:rPr lang="zh-TW" sz="2200" b="1" i="1" kern="0" dirty="0">
                          <a:solidFill>
                            <a:srgbClr val="002060"/>
                          </a:solidFill>
                          <a:latin typeface="Calibri"/>
                          <a:ea typeface="新細明體"/>
                          <a:cs typeface="Calibri"/>
                        </a:rPr>
                        <a:t>隻貓</a:t>
                      </a:r>
                      <a:r>
                        <a:rPr lang="zh-TW" sz="2200" kern="0" dirty="0">
                          <a:solidFill>
                            <a:srgbClr val="000000"/>
                          </a:solidFill>
                          <a:latin typeface="Calibri"/>
                          <a:ea typeface="新細明體"/>
                          <a:cs typeface="Calibri"/>
                        </a:rPr>
                        <a:t>呢又想食咗啲老鼠仔</a:t>
                      </a:r>
                      <a:r>
                        <a:rPr lang="en-US" sz="2200" kern="0" dirty="0">
                          <a:solidFill>
                            <a:srgbClr val="000000"/>
                          </a:solidFill>
                          <a:latin typeface="Calibri"/>
                          <a:ea typeface="新細明體"/>
                          <a:cs typeface="Calibri"/>
                        </a:rPr>
                        <a:t>, </a:t>
                      </a:r>
                      <a:r>
                        <a:rPr lang="zh-TW" sz="2200" kern="0" dirty="0">
                          <a:solidFill>
                            <a:srgbClr val="000000"/>
                          </a:solidFill>
                          <a:latin typeface="Calibri"/>
                          <a:ea typeface="新細明體"/>
                          <a:cs typeface="Calibri"/>
                        </a:rPr>
                        <a:t>好嘞</a:t>
                      </a:r>
                      <a:r>
                        <a:rPr lang="en-US" sz="2200" kern="0" dirty="0">
                          <a:solidFill>
                            <a:srgbClr val="000000"/>
                          </a:solidFill>
                          <a:latin typeface="Calibri"/>
                          <a:ea typeface="新細明體"/>
                          <a:cs typeface="Calibri"/>
                        </a:rPr>
                        <a:t>, </a:t>
                      </a:r>
                      <a:r>
                        <a:rPr lang="zh-TW" sz="2200" kern="0" dirty="0">
                          <a:solidFill>
                            <a:srgbClr val="000000"/>
                          </a:solidFill>
                          <a:latin typeface="Calibri"/>
                          <a:ea typeface="新細明體"/>
                          <a:cs typeface="Calibri"/>
                        </a:rPr>
                        <a:t>咁當</a:t>
                      </a:r>
                      <a:r>
                        <a:rPr lang="zh-TW" sz="2200" b="1" i="1" kern="0" dirty="0">
                          <a:solidFill>
                            <a:srgbClr val="FF0000"/>
                          </a:solidFill>
                          <a:latin typeface="Calibri"/>
                          <a:ea typeface="新細明體"/>
                          <a:cs typeface="Calibri"/>
                        </a:rPr>
                        <a:t>隻貓</a:t>
                      </a:r>
                      <a:r>
                        <a:rPr lang="zh-TW" sz="2200" kern="0" dirty="0">
                          <a:solidFill>
                            <a:srgbClr val="000000"/>
                          </a:solidFill>
                          <a:latin typeface="Calibri"/>
                          <a:ea typeface="新細明體"/>
                          <a:cs typeface="Calibri"/>
                        </a:rPr>
                        <a:t>擒上去張檯嘅時候呢</a:t>
                      </a:r>
                      <a:r>
                        <a:rPr lang="en-US" sz="2200" kern="0" dirty="0">
                          <a:solidFill>
                            <a:srgbClr val="000000"/>
                          </a:solidFill>
                          <a:latin typeface="Calibri"/>
                          <a:ea typeface="新細明體"/>
                          <a:cs typeface="Calibri"/>
                        </a:rPr>
                        <a:t>,</a:t>
                      </a:r>
                      <a:endParaRPr lang="zh-TW" sz="2200"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091045">
                <a:tc>
                  <a:txBody>
                    <a:bodyPr/>
                    <a:lstStyle/>
                    <a:p>
                      <a:pPr>
                        <a:spcAft>
                          <a:spcPts val="0"/>
                        </a:spcAft>
                      </a:pPr>
                      <a:r>
                        <a:rPr lang="en-US" sz="2400" b="1" kern="0" dirty="0" smtClean="0">
                          <a:solidFill>
                            <a:srgbClr val="000000"/>
                          </a:solidFill>
                          <a:latin typeface="Calibri"/>
                          <a:ea typeface="新細明體"/>
                          <a:cs typeface="Calibri"/>
                        </a:rPr>
                        <a:t>Null arguments</a:t>
                      </a:r>
                      <a:endParaRPr lang="zh-TW" sz="2400"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en-US" sz="2000" kern="0">
                          <a:solidFill>
                            <a:srgbClr val="000000"/>
                          </a:solidFill>
                          <a:latin typeface="Calibri"/>
                          <a:ea typeface="新細明體"/>
                          <a:cs typeface="Calibri"/>
                        </a:rPr>
                        <a:t>39</a:t>
                      </a:r>
                      <a:endParaRPr lang="zh-TW" sz="2000" kern="10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FFCC"/>
                    </a:solidFill>
                  </a:tcPr>
                </a:tc>
                <a:tc>
                  <a:txBody>
                    <a:bodyPr/>
                    <a:lstStyle/>
                    <a:p>
                      <a:pPr algn="ctr">
                        <a:spcAft>
                          <a:spcPts val="0"/>
                        </a:spcAft>
                      </a:pPr>
                      <a:r>
                        <a:rPr lang="en-US" sz="2000" kern="0">
                          <a:solidFill>
                            <a:srgbClr val="000000"/>
                          </a:solidFill>
                          <a:latin typeface="Calibri"/>
                          <a:ea typeface="新細明體"/>
                          <a:cs typeface="Calibri"/>
                        </a:rPr>
                        <a:t>38%</a:t>
                      </a:r>
                      <a:endParaRPr lang="zh-TW" sz="2000" kern="10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FFCC"/>
                    </a:solidFill>
                  </a:tcPr>
                </a:tc>
                <a:tc>
                  <a:txBody>
                    <a:bodyPr/>
                    <a:lstStyle/>
                    <a:p>
                      <a:pPr>
                        <a:spcAft>
                          <a:spcPts val="0"/>
                        </a:spcAft>
                      </a:pPr>
                      <a:r>
                        <a:rPr lang="zh-TW" sz="2200" b="1" i="1" kern="0" dirty="0">
                          <a:solidFill>
                            <a:srgbClr val="002060"/>
                          </a:solidFill>
                          <a:latin typeface="Calibri"/>
                          <a:ea typeface="新細明體"/>
                          <a:cs typeface="Calibri"/>
                        </a:rPr>
                        <a:t>咁隻兔仔</a:t>
                      </a:r>
                      <a:r>
                        <a:rPr lang="zh-TW" sz="2200" kern="0" dirty="0">
                          <a:solidFill>
                            <a:srgbClr val="000000"/>
                          </a:solidFill>
                          <a:latin typeface="Calibri"/>
                          <a:ea typeface="新細明體"/>
                          <a:cs typeface="Calibri"/>
                        </a:rPr>
                        <a:t>呢就想跨過條河</a:t>
                      </a:r>
                      <a:r>
                        <a:rPr lang="en-US" sz="2200" kern="0" dirty="0">
                          <a:solidFill>
                            <a:srgbClr val="000000"/>
                          </a:solidFill>
                          <a:latin typeface="Calibri"/>
                          <a:ea typeface="新細明體"/>
                          <a:cs typeface="Calibri"/>
                        </a:rPr>
                        <a:t>, </a:t>
                      </a:r>
                      <a:r>
                        <a:rPr lang="en-US" sz="2200" b="1" i="1" kern="0" dirty="0">
                          <a:solidFill>
                            <a:srgbClr val="FF0000"/>
                          </a:solidFill>
                          <a:latin typeface="Calibri"/>
                          <a:ea typeface="新細明體"/>
                          <a:cs typeface="Calibri"/>
                        </a:rPr>
                        <a:t>null</a:t>
                      </a:r>
                      <a:r>
                        <a:rPr lang="zh-TW" sz="2200" kern="0" dirty="0">
                          <a:solidFill>
                            <a:srgbClr val="000000"/>
                          </a:solidFill>
                          <a:latin typeface="Calibri"/>
                          <a:ea typeface="新細明體"/>
                          <a:cs typeface="Calibri"/>
                        </a:rPr>
                        <a:t>就想跳過去</a:t>
                      </a:r>
                      <a:r>
                        <a:rPr lang="en-US" sz="2200" kern="0" dirty="0">
                          <a:solidFill>
                            <a:srgbClr val="000000"/>
                          </a:solidFill>
                          <a:latin typeface="Calibri"/>
                          <a:ea typeface="新細明體"/>
                          <a:cs typeface="Calibri"/>
                        </a:rPr>
                        <a:t>. </a:t>
                      </a:r>
                      <a:r>
                        <a:rPr lang="zh-TW" sz="2200" kern="0" dirty="0" smtClean="0">
                          <a:solidFill>
                            <a:srgbClr val="000000"/>
                          </a:solidFill>
                          <a:latin typeface="Calibri"/>
                          <a:ea typeface="新細明體"/>
                          <a:cs typeface="Calibri"/>
                        </a:rPr>
                        <a:t>咁</a:t>
                      </a:r>
                      <a:r>
                        <a:rPr lang="zh-TW" sz="2200" kern="0" dirty="0">
                          <a:solidFill>
                            <a:srgbClr val="000000"/>
                          </a:solidFill>
                          <a:latin typeface="Calibri"/>
                          <a:ea typeface="新細明體"/>
                          <a:cs typeface="Calibri"/>
                        </a:rPr>
                        <a:t>但係</a:t>
                      </a:r>
                      <a:r>
                        <a:rPr lang="zh-TW" sz="2200" kern="0" dirty="0" smtClean="0">
                          <a:solidFill>
                            <a:srgbClr val="000000"/>
                          </a:solidFill>
                          <a:latin typeface="Calibri"/>
                          <a:ea typeface="新細明體"/>
                          <a:cs typeface="Calibri"/>
                        </a:rPr>
                        <a:t>呢</a:t>
                      </a:r>
                      <a:r>
                        <a:rPr lang="en-US" altLang="zh-TW" sz="2200" b="1" i="1" kern="0" dirty="0" smtClean="0">
                          <a:solidFill>
                            <a:srgbClr val="FF0000"/>
                          </a:solidFill>
                          <a:latin typeface="Calibri"/>
                          <a:ea typeface="新細明體"/>
                          <a:cs typeface="Calibri"/>
                        </a:rPr>
                        <a:t>null</a:t>
                      </a:r>
                      <a:r>
                        <a:rPr lang="zh-TW" sz="2200" kern="0" dirty="0" smtClean="0">
                          <a:solidFill>
                            <a:srgbClr val="000000"/>
                          </a:solidFill>
                          <a:latin typeface="Calibri"/>
                          <a:ea typeface="新細明體"/>
                          <a:cs typeface="Calibri"/>
                        </a:rPr>
                        <a:t>就</a:t>
                      </a:r>
                      <a:r>
                        <a:rPr lang="zh-TW" sz="2200" kern="0" dirty="0">
                          <a:solidFill>
                            <a:srgbClr val="000000"/>
                          </a:solidFill>
                          <a:latin typeface="Calibri"/>
                          <a:ea typeface="新細明體"/>
                          <a:cs typeface="Calibri"/>
                        </a:rPr>
                        <a:t>唔小心就跌咗入條河入面</a:t>
                      </a:r>
                      <a:r>
                        <a:rPr lang="zh-TW" sz="2200" kern="0" dirty="0" smtClean="0">
                          <a:solidFill>
                            <a:srgbClr val="000000"/>
                          </a:solidFill>
                          <a:latin typeface="Calibri"/>
                          <a:ea typeface="新細明體"/>
                          <a:cs typeface="Calibri"/>
                        </a:rPr>
                        <a:t>喎</a:t>
                      </a:r>
                      <a:endParaRPr lang="zh-TW" sz="2200"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763732">
                <a:tc>
                  <a:txBody>
                    <a:bodyPr/>
                    <a:lstStyle/>
                    <a:p>
                      <a:pPr>
                        <a:spcAft>
                          <a:spcPts val="0"/>
                        </a:spcAft>
                      </a:pPr>
                      <a:r>
                        <a:rPr lang="en-US" sz="2400" b="1" kern="0" dirty="0" smtClean="0">
                          <a:solidFill>
                            <a:srgbClr val="000000"/>
                          </a:solidFill>
                          <a:latin typeface="Calibri"/>
                          <a:ea typeface="新細明體"/>
                          <a:cs typeface="Calibri"/>
                        </a:rPr>
                        <a:t>pronouns</a:t>
                      </a:r>
                      <a:endParaRPr lang="zh-TW" sz="2400"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en-US" sz="2000" kern="0">
                          <a:solidFill>
                            <a:srgbClr val="000000"/>
                          </a:solidFill>
                          <a:latin typeface="Calibri"/>
                          <a:ea typeface="新細明體"/>
                          <a:cs typeface="Calibri"/>
                        </a:rPr>
                        <a:t>30</a:t>
                      </a:r>
                      <a:endParaRPr lang="zh-TW" sz="2000" kern="10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FFCC"/>
                    </a:solidFill>
                  </a:tcPr>
                </a:tc>
                <a:tc>
                  <a:txBody>
                    <a:bodyPr/>
                    <a:lstStyle/>
                    <a:p>
                      <a:pPr algn="ctr">
                        <a:spcAft>
                          <a:spcPts val="0"/>
                        </a:spcAft>
                      </a:pPr>
                      <a:r>
                        <a:rPr lang="en-US" sz="2000" kern="0">
                          <a:solidFill>
                            <a:srgbClr val="000000"/>
                          </a:solidFill>
                          <a:latin typeface="Calibri"/>
                          <a:ea typeface="新細明體"/>
                          <a:cs typeface="Calibri"/>
                        </a:rPr>
                        <a:t>29%</a:t>
                      </a:r>
                      <a:endParaRPr lang="zh-TW" sz="2000" kern="10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FFCC"/>
                    </a:solidFill>
                  </a:tcPr>
                </a:tc>
                <a:tc>
                  <a:txBody>
                    <a:bodyPr/>
                    <a:lstStyle/>
                    <a:p>
                      <a:pPr>
                        <a:spcAft>
                          <a:spcPts val="0"/>
                        </a:spcAft>
                      </a:pPr>
                      <a:r>
                        <a:rPr lang="zh-TW" sz="2200" b="1" i="1" kern="0" dirty="0">
                          <a:solidFill>
                            <a:srgbClr val="002060"/>
                          </a:solidFill>
                          <a:latin typeface="Calibri"/>
                          <a:ea typeface="新細明體"/>
                          <a:cs typeface="Calibri"/>
                        </a:rPr>
                        <a:t>有隻兔仔</a:t>
                      </a:r>
                      <a:r>
                        <a:rPr lang="zh-TW" sz="2200" kern="0" dirty="0">
                          <a:solidFill>
                            <a:srgbClr val="000000"/>
                          </a:solidFill>
                          <a:latin typeface="Calibri"/>
                          <a:ea typeface="新細明體"/>
                          <a:cs typeface="Calibri"/>
                        </a:rPr>
                        <a:t>呢</a:t>
                      </a:r>
                      <a:r>
                        <a:rPr lang="en-US" sz="2200" kern="0" dirty="0">
                          <a:solidFill>
                            <a:srgbClr val="000000"/>
                          </a:solidFill>
                          <a:latin typeface="Calibri"/>
                          <a:ea typeface="新細明體"/>
                          <a:cs typeface="Calibri"/>
                        </a:rPr>
                        <a:t>, </a:t>
                      </a:r>
                      <a:r>
                        <a:rPr lang="zh-TW" sz="2200" b="1" i="1" kern="0" dirty="0">
                          <a:solidFill>
                            <a:srgbClr val="FF0000"/>
                          </a:solidFill>
                          <a:latin typeface="Calibri"/>
                          <a:ea typeface="新細明體"/>
                          <a:cs typeface="Calibri"/>
                        </a:rPr>
                        <a:t>佢</a:t>
                      </a:r>
                      <a:r>
                        <a:rPr lang="zh-TW" sz="2200" kern="0" dirty="0">
                          <a:solidFill>
                            <a:srgbClr val="000000"/>
                          </a:solidFill>
                          <a:latin typeface="Calibri"/>
                          <a:ea typeface="新細明體"/>
                          <a:cs typeface="Calibri"/>
                        </a:rPr>
                        <a:t>就跑緊啦</a:t>
                      </a:r>
                      <a:r>
                        <a:rPr lang="en-US" sz="2200" kern="0" dirty="0">
                          <a:solidFill>
                            <a:srgbClr val="000000"/>
                          </a:solidFill>
                          <a:latin typeface="Calibri"/>
                          <a:ea typeface="新細明體"/>
                          <a:cs typeface="Calibri"/>
                        </a:rPr>
                        <a:t>.</a:t>
                      </a:r>
                      <a:endParaRPr lang="zh-TW" sz="2200"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
        <p:nvSpPr>
          <p:cNvPr id="6" name="Content Placeholder 1"/>
          <p:cNvSpPr>
            <a:spLocks noGrp="1"/>
          </p:cNvSpPr>
          <p:nvPr>
            <p:ph idx="1"/>
          </p:nvPr>
        </p:nvSpPr>
        <p:spPr>
          <a:xfrm>
            <a:off x="457200" y="990600"/>
            <a:ext cx="8229600" cy="499872"/>
          </a:xfrm>
        </p:spPr>
        <p:txBody>
          <a:bodyPr>
            <a:normAutofit/>
          </a:bodyPr>
          <a:lstStyle/>
          <a:p>
            <a:pPr>
              <a:buNone/>
            </a:pPr>
            <a:r>
              <a:rPr lang="en-US" altLang="zh-TW" sz="2200" b="1" dirty="0" smtClean="0"/>
              <a:t>Table 4: Referent maintenance in adult narratives</a:t>
            </a:r>
            <a:endParaRPr lang="zh-TW" altLang="en-US" sz="2200" b="1" dirty="0"/>
          </a:p>
        </p:txBody>
      </p:sp>
      <p:sp>
        <p:nvSpPr>
          <p:cNvPr id="7" name="Rectangle 6"/>
          <p:cNvSpPr/>
          <p:nvPr/>
        </p:nvSpPr>
        <p:spPr>
          <a:xfrm>
            <a:off x="381000" y="4648200"/>
            <a:ext cx="8534400" cy="990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Rectangle 7"/>
          <p:cNvSpPr/>
          <p:nvPr/>
        </p:nvSpPr>
        <p:spPr>
          <a:xfrm>
            <a:off x="381000" y="5638800"/>
            <a:ext cx="8534400" cy="9144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Rectangle 8"/>
          <p:cNvSpPr/>
          <p:nvPr/>
        </p:nvSpPr>
        <p:spPr>
          <a:xfrm>
            <a:off x="381000" y="3581400"/>
            <a:ext cx="8534400" cy="990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linds(horizontal)">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26CFF094-8B55-4021-9F24-89C5C37C37A5}" type="slidenum">
              <a:rPr lang="en-US" smtClean="0"/>
              <a:pPr/>
              <a:t>46</a:t>
            </a:fld>
            <a:endParaRPr lang="en-US"/>
          </a:p>
        </p:txBody>
      </p:sp>
      <p:sp>
        <p:nvSpPr>
          <p:cNvPr id="4" name="Title 3"/>
          <p:cNvSpPr>
            <a:spLocks noGrp="1"/>
          </p:cNvSpPr>
          <p:nvPr>
            <p:ph type="title"/>
          </p:nvPr>
        </p:nvSpPr>
        <p:spPr>
          <a:xfrm>
            <a:off x="76200" y="152400"/>
            <a:ext cx="9067800" cy="1143000"/>
          </a:xfrm>
        </p:spPr>
        <p:txBody>
          <a:bodyPr>
            <a:normAutofit fontScale="90000"/>
          </a:bodyPr>
          <a:lstStyle/>
          <a:p>
            <a:r>
              <a:rPr lang="en-US" altLang="zh-TW" dirty="0" smtClean="0">
                <a:solidFill>
                  <a:srgbClr val="000099"/>
                </a:solidFill>
              </a:rPr>
              <a:t>Referent maintenance: </a:t>
            </a:r>
            <a:br>
              <a:rPr lang="en-US" altLang="zh-TW" dirty="0" smtClean="0">
                <a:solidFill>
                  <a:srgbClr val="000099"/>
                </a:solidFill>
              </a:rPr>
            </a:br>
            <a:r>
              <a:rPr lang="en-US" altLang="zh-TW" dirty="0" smtClean="0">
                <a:solidFill>
                  <a:srgbClr val="000099"/>
                </a:solidFill>
              </a:rPr>
              <a:t>hearing adults </a:t>
            </a:r>
            <a:r>
              <a:rPr lang="en-US" altLang="zh-TW" dirty="0" err="1" smtClean="0">
                <a:solidFill>
                  <a:srgbClr val="000099"/>
                </a:solidFill>
              </a:rPr>
              <a:t>vs</a:t>
            </a:r>
            <a:r>
              <a:rPr lang="en-US" altLang="zh-TW" dirty="0" smtClean="0">
                <a:solidFill>
                  <a:srgbClr val="000099"/>
                </a:solidFill>
              </a:rPr>
              <a:t> d/</a:t>
            </a:r>
            <a:r>
              <a:rPr lang="en-US" altLang="zh-TW" dirty="0" err="1" smtClean="0">
                <a:solidFill>
                  <a:srgbClr val="000099"/>
                </a:solidFill>
              </a:rPr>
              <a:t>hh</a:t>
            </a:r>
            <a:r>
              <a:rPr lang="en-US" altLang="zh-TW" dirty="0" smtClean="0">
                <a:solidFill>
                  <a:srgbClr val="000099"/>
                </a:solidFill>
              </a:rPr>
              <a:t> children</a:t>
            </a:r>
            <a:endParaRPr lang="zh-TW" altLang="en-US" dirty="0">
              <a:solidFill>
                <a:srgbClr val="000099"/>
              </a:solidFill>
            </a:endParaRPr>
          </a:p>
        </p:txBody>
      </p:sp>
      <p:graphicFrame>
        <p:nvGraphicFramePr>
          <p:cNvPr id="6" name="Table 5"/>
          <p:cNvGraphicFramePr>
            <a:graphicFrameLocks noGrp="1"/>
          </p:cNvGraphicFramePr>
          <p:nvPr/>
        </p:nvGraphicFramePr>
        <p:xfrm>
          <a:off x="4" y="1600194"/>
          <a:ext cx="9143996" cy="5257806"/>
        </p:xfrm>
        <a:graphic>
          <a:graphicData uri="http://schemas.openxmlformats.org/drawingml/2006/table">
            <a:tbl>
              <a:tblPr/>
              <a:tblGrid>
                <a:gridCol w="1823733"/>
                <a:gridCol w="747224"/>
                <a:gridCol w="629440"/>
                <a:gridCol w="827013"/>
                <a:gridCol w="544587"/>
                <a:gridCol w="838200"/>
                <a:gridCol w="609600"/>
                <a:gridCol w="838200"/>
                <a:gridCol w="685800"/>
                <a:gridCol w="878306"/>
                <a:gridCol w="721893"/>
              </a:tblGrid>
              <a:tr h="701299">
                <a:tc rowSpan="3">
                  <a:txBody>
                    <a:bodyPr/>
                    <a:lstStyle/>
                    <a:p>
                      <a:pPr algn="l">
                        <a:spcAft>
                          <a:spcPts val="0"/>
                        </a:spcAft>
                      </a:pPr>
                      <a:r>
                        <a:rPr lang="en-US" sz="2000" b="1" kern="100" dirty="0" smtClean="0">
                          <a:latin typeface="Calibri"/>
                          <a:ea typeface="新細明體"/>
                          <a:cs typeface="Times New Roman"/>
                        </a:rPr>
                        <a:t>Table 5: Reference </a:t>
                      </a:r>
                      <a:r>
                        <a:rPr lang="en-US" sz="2000" b="1" kern="100" dirty="0">
                          <a:latin typeface="Calibri"/>
                          <a:ea typeface="新細明體"/>
                          <a:cs typeface="Times New Roman"/>
                        </a:rPr>
                        <a:t>Maintenance </a:t>
                      </a:r>
                      <a:r>
                        <a:rPr lang="en-US" sz="2000" b="1" kern="100" dirty="0" smtClean="0">
                          <a:latin typeface="Calibri"/>
                          <a:ea typeface="新細明體"/>
                          <a:cs typeface="Times New Roman"/>
                        </a:rPr>
                        <a:t>in adults &amp; d/</a:t>
                      </a:r>
                      <a:r>
                        <a:rPr lang="en-US" sz="2000" b="1" kern="100" dirty="0" err="1" smtClean="0">
                          <a:latin typeface="Calibri"/>
                          <a:ea typeface="新細明體"/>
                          <a:cs typeface="Times New Roman"/>
                        </a:rPr>
                        <a:t>hh</a:t>
                      </a:r>
                      <a:r>
                        <a:rPr lang="en-US" sz="2000" b="1" kern="100" dirty="0" smtClean="0">
                          <a:latin typeface="Calibri"/>
                          <a:ea typeface="新細明體"/>
                          <a:cs typeface="Times New Roman"/>
                        </a:rPr>
                        <a:t> children</a:t>
                      </a:r>
                      <a:endParaRPr lang="zh-TW" sz="2000" kern="100" dirty="0">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rowSpan="2" gridSpan="2">
                  <a:txBody>
                    <a:bodyPr/>
                    <a:lstStyle/>
                    <a:p>
                      <a:pPr algn="ctr">
                        <a:spcAft>
                          <a:spcPts val="0"/>
                        </a:spcAft>
                      </a:pPr>
                      <a:r>
                        <a:rPr lang="en-US" sz="2000" b="1" kern="100" dirty="0" smtClean="0">
                          <a:latin typeface="Calibri"/>
                          <a:ea typeface="新細明體"/>
                          <a:cs typeface="Times New Roman"/>
                        </a:rPr>
                        <a:t>Hearing Adults</a:t>
                      </a:r>
                    </a:p>
                    <a:p>
                      <a:pPr algn="ctr">
                        <a:spcAft>
                          <a:spcPts val="0"/>
                        </a:spcAft>
                      </a:pPr>
                      <a:r>
                        <a:rPr lang="en-US" sz="2000" b="1" kern="100" dirty="0" smtClean="0">
                          <a:latin typeface="Calibri"/>
                          <a:ea typeface="新細明體"/>
                          <a:cs typeface="Times New Roman"/>
                        </a:rPr>
                        <a:t>n=6</a:t>
                      </a:r>
                      <a:r>
                        <a:rPr lang="en-US" sz="2000" kern="100" dirty="0" smtClean="0">
                          <a:latin typeface="Calibri"/>
                          <a:ea typeface="新細明體"/>
                          <a:cs typeface="Times New Roman"/>
                        </a:rPr>
                        <a:t> </a:t>
                      </a:r>
                      <a:endParaRPr lang="zh-TW" sz="2000" kern="100" dirty="0">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rowSpan="2" hMerge="1">
                  <a:txBody>
                    <a:bodyPr/>
                    <a:lstStyle/>
                    <a:p>
                      <a:endParaRPr lang="zh-TW" altLang="en-US"/>
                    </a:p>
                  </a:txBody>
                  <a:tcPr/>
                </a:tc>
                <a:tc rowSpan="2" gridSpan="2">
                  <a:txBody>
                    <a:bodyPr/>
                    <a:lstStyle/>
                    <a:p>
                      <a:pPr algn="ctr">
                        <a:spcAft>
                          <a:spcPts val="0"/>
                        </a:spcAft>
                      </a:pPr>
                      <a:r>
                        <a:rPr lang="en-US" sz="2000" b="1" kern="100" dirty="0">
                          <a:latin typeface="Calibri"/>
                          <a:ea typeface="新細明體"/>
                          <a:cs typeface="Times New Roman"/>
                        </a:rPr>
                        <a:t>D/</a:t>
                      </a:r>
                      <a:r>
                        <a:rPr lang="en-US" sz="2000" b="1" kern="100" dirty="0" err="1">
                          <a:latin typeface="Calibri"/>
                          <a:ea typeface="新細明體"/>
                          <a:cs typeface="Times New Roman"/>
                        </a:rPr>
                        <a:t>hh</a:t>
                      </a:r>
                      <a:r>
                        <a:rPr lang="en-US" sz="2000" b="1" kern="100" dirty="0">
                          <a:latin typeface="Calibri"/>
                          <a:ea typeface="新細明體"/>
                          <a:cs typeface="Times New Roman"/>
                        </a:rPr>
                        <a:t> children (total)</a:t>
                      </a:r>
                      <a:r>
                        <a:rPr lang="zh-TW" sz="2000" b="1" kern="100" dirty="0">
                          <a:latin typeface="Calibri"/>
                          <a:ea typeface="新細明體"/>
                          <a:cs typeface="Times New Roman"/>
                        </a:rPr>
                        <a:t>　</a:t>
                      </a:r>
                      <a:r>
                        <a:rPr lang="zh-TW" sz="2000" kern="100" dirty="0">
                          <a:latin typeface="Calibri"/>
                          <a:ea typeface="新細明體"/>
                          <a:cs typeface="Times New Roman"/>
                        </a:rPr>
                        <a:t> </a:t>
                      </a:r>
                    </a:p>
                    <a:p>
                      <a:pPr>
                        <a:spcAft>
                          <a:spcPts val="0"/>
                        </a:spcAft>
                      </a:pPr>
                      <a:r>
                        <a:rPr lang="zh-TW" sz="2000" b="1" kern="100" dirty="0">
                          <a:latin typeface="Calibri"/>
                          <a:ea typeface="新細明體"/>
                          <a:cs typeface="Times New Roman"/>
                        </a:rPr>
                        <a:t>　</a:t>
                      </a:r>
                      <a:r>
                        <a:rPr lang="zh-TW" sz="2000" kern="100" dirty="0">
                          <a:latin typeface="Calibri"/>
                          <a:ea typeface="新細明體"/>
                          <a:cs typeface="Times New Roman"/>
                        </a:rPr>
                        <a:t> </a:t>
                      </a: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rowSpan="2" hMerge="1">
                  <a:txBody>
                    <a:bodyPr/>
                    <a:lstStyle/>
                    <a:p>
                      <a:endParaRPr lang="zh-TW" altLang="en-US"/>
                    </a:p>
                  </a:txBody>
                  <a:tcPr/>
                </a:tc>
                <a:tc gridSpan="6">
                  <a:txBody>
                    <a:bodyPr/>
                    <a:lstStyle/>
                    <a:p>
                      <a:pPr algn="ctr">
                        <a:spcAft>
                          <a:spcPts val="0"/>
                        </a:spcAft>
                      </a:pPr>
                      <a:r>
                        <a:rPr lang="en-US" sz="2000" b="1" kern="100" dirty="0">
                          <a:latin typeface="Calibri"/>
                          <a:ea typeface="新細明體"/>
                          <a:cs typeface="Times New Roman"/>
                        </a:rPr>
                        <a:t>D/</a:t>
                      </a:r>
                      <a:r>
                        <a:rPr lang="en-US" sz="2000" b="1" kern="100" dirty="0" err="1">
                          <a:latin typeface="Calibri"/>
                          <a:ea typeface="新細明體"/>
                          <a:cs typeface="Times New Roman"/>
                        </a:rPr>
                        <a:t>hh</a:t>
                      </a:r>
                      <a:r>
                        <a:rPr lang="en-US" sz="2000" b="1" kern="100" dirty="0">
                          <a:latin typeface="Calibri"/>
                          <a:ea typeface="新細明體"/>
                          <a:cs typeface="Times New Roman"/>
                        </a:rPr>
                        <a:t> children divided into different language age groups</a:t>
                      </a:r>
                      <a:r>
                        <a:rPr lang="en-US" sz="2000" kern="100" dirty="0">
                          <a:latin typeface="Calibri"/>
                          <a:ea typeface="新細明體"/>
                          <a:cs typeface="Times New Roman"/>
                        </a:rPr>
                        <a:t> </a:t>
                      </a:r>
                      <a:endParaRPr lang="zh-TW" sz="2000" kern="100" dirty="0">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r h="1376552">
                <a:tc vMerge="1">
                  <a:txBody>
                    <a:bodyPr/>
                    <a:lstStyle/>
                    <a:p>
                      <a:endParaRPr lang="zh-TW" altLang="en-US"/>
                    </a:p>
                  </a:txBody>
                  <a:tcPr/>
                </a:tc>
                <a:tc gridSpan="2" vMerge="1">
                  <a:txBody>
                    <a:bodyPr/>
                    <a:lstStyle/>
                    <a:p>
                      <a:endParaRPr lang="zh-TW" altLang="en-US"/>
                    </a:p>
                  </a:txBody>
                  <a:tcPr/>
                </a:tc>
                <a:tc hMerge="1" vMerge="1">
                  <a:txBody>
                    <a:bodyPr/>
                    <a:lstStyle/>
                    <a:p>
                      <a:endParaRPr lang="zh-TW" altLang="en-US"/>
                    </a:p>
                  </a:txBody>
                  <a:tcPr/>
                </a:tc>
                <a:tc gridSpan="2" vMerge="1">
                  <a:txBody>
                    <a:bodyPr/>
                    <a:lstStyle/>
                    <a:p>
                      <a:endParaRPr lang="zh-TW" altLang="en-US"/>
                    </a:p>
                  </a:txBody>
                  <a:tcPr/>
                </a:tc>
                <a:tc hMerge="1" vMerge="1">
                  <a:txBody>
                    <a:bodyPr/>
                    <a:lstStyle/>
                    <a:p>
                      <a:endParaRPr lang="zh-TW" altLang="en-US"/>
                    </a:p>
                  </a:txBody>
                  <a:tcPr/>
                </a:tc>
                <a:tc gridSpan="2">
                  <a:txBody>
                    <a:bodyPr/>
                    <a:lstStyle/>
                    <a:p>
                      <a:pPr algn="ctr">
                        <a:spcAft>
                          <a:spcPts val="0"/>
                        </a:spcAft>
                      </a:pPr>
                      <a:r>
                        <a:rPr lang="en-US" sz="2000" b="1" kern="100" dirty="0">
                          <a:latin typeface="Calibri"/>
                          <a:ea typeface="新細明體"/>
                          <a:cs typeface="Times New Roman"/>
                        </a:rPr>
                        <a:t>Group A</a:t>
                      </a:r>
                      <a:r>
                        <a:rPr lang="en-US" sz="2000" kern="100" dirty="0">
                          <a:latin typeface="Calibri"/>
                          <a:ea typeface="新細明體"/>
                          <a:cs typeface="Times New Roman"/>
                        </a:rPr>
                        <a:t> </a:t>
                      </a:r>
                      <a:endParaRPr lang="zh-TW" sz="2000" kern="100" dirty="0">
                        <a:latin typeface="Calibri"/>
                        <a:ea typeface="新細明體"/>
                        <a:cs typeface="Times New Roman"/>
                      </a:endParaRPr>
                    </a:p>
                    <a:p>
                      <a:pPr algn="ctr">
                        <a:spcAft>
                          <a:spcPts val="0"/>
                        </a:spcAft>
                      </a:pPr>
                      <a:r>
                        <a:rPr lang="en-US" sz="2000" b="1" kern="100" dirty="0">
                          <a:latin typeface="Calibri"/>
                          <a:ea typeface="新細明體"/>
                          <a:cs typeface="Times New Roman"/>
                        </a:rPr>
                        <a:t>(2;0 - 3;11)</a:t>
                      </a:r>
                      <a:br>
                        <a:rPr lang="en-US" sz="2000" b="1" kern="100" dirty="0">
                          <a:latin typeface="Calibri"/>
                          <a:ea typeface="新細明體"/>
                          <a:cs typeface="Times New Roman"/>
                        </a:rPr>
                      </a:br>
                      <a:r>
                        <a:rPr lang="en-US" sz="2000" b="1" kern="100" dirty="0" smtClean="0">
                          <a:latin typeface="Calibri"/>
                          <a:ea typeface="新細明體"/>
                          <a:cs typeface="Times New Roman"/>
                        </a:rPr>
                        <a:t>n=2</a:t>
                      </a:r>
                      <a:r>
                        <a:rPr lang="en-US" sz="2000" kern="100" dirty="0" smtClean="0">
                          <a:latin typeface="Calibri"/>
                          <a:ea typeface="新細明體"/>
                          <a:cs typeface="Times New Roman"/>
                        </a:rPr>
                        <a:t> </a:t>
                      </a:r>
                      <a:endParaRPr lang="zh-TW" sz="2000" kern="100" dirty="0">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zh-TW" altLang="en-US"/>
                    </a:p>
                  </a:txBody>
                  <a:tcPr/>
                </a:tc>
                <a:tc gridSpan="2">
                  <a:txBody>
                    <a:bodyPr/>
                    <a:lstStyle/>
                    <a:p>
                      <a:pPr algn="ctr">
                        <a:spcAft>
                          <a:spcPts val="0"/>
                        </a:spcAft>
                      </a:pPr>
                      <a:r>
                        <a:rPr lang="en-US" sz="2000" b="1" kern="100" dirty="0">
                          <a:latin typeface="Calibri"/>
                          <a:ea typeface="新細明體"/>
                          <a:cs typeface="Times New Roman"/>
                        </a:rPr>
                        <a:t>Group B</a:t>
                      </a:r>
                      <a:r>
                        <a:rPr lang="en-US" sz="2000" kern="100" dirty="0">
                          <a:latin typeface="Calibri"/>
                          <a:ea typeface="新細明體"/>
                          <a:cs typeface="Times New Roman"/>
                        </a:rPr>
                        <a:t> </a:t>
                      </a:r>
                      <a:endParaRPr lang="zh-TW" sz="2000" kern="100" dirty="0">
                        <a:latin typeface="Calibri"/>
                        <a:ea typeface="新細明體"/>
                        <a:cs typeface="Times New Roman"/>
                      </a:endParaRPr>
                    </a:p>
                    <a:p>
                      <a:pPr algn="ctr">
                        <a:spcAft>
                          <a:spcPts val="0"/>
                        </a:spcAft>
                      </a:pPr>
                      <a:r>
                        <a:rPr lang="en-US" sz="2000" b="1" kern="100" dirty="0">
                          <a:latin typeface="Calibri"/>
                          <a:ea typeface="新細明體"/>
                          <a:cs typeface="Times New Roman"/>
                        </a:rPr>
                        <a:t>(4;0 - 5;11)</a:t>
                      </a:r>
                      <a:br>
                        <a:rPr lang="en-US" sz="2000" b="1" kern="100" dirty="0">
                          <a:latin typeface="Calibri"/>
                          <a:ea typeface="新細明體"/>
                          <a:cs typeface="Times New Roman"/>
                        </a:rPr>
                      </a:br>
                      <a:r>
                        <a:rPr lang="en-US" sz="2000" b="1" kern="100" dirty="0" smtClean="0">
                          <a:latin typeface="Calibri"/>
                          <a:ea typeface="新細明體"/>
                          <a:cs typeface="Times New Roman"/>
                        </a:rPr>
                        <a:t>n=8</a:t>
                      </a:r>
                      <a:r>
                        <a:rPr lang="en-US" sz="2000" kern="100" dirty="0" smtClean="0">
                          <a:latin typeface="Calibri"/>
                          <a:ea typeface="新細明體"/>
                          <a:cs typeface="Times New Roman"/>
                        </a:rPr>
                        <a:t> </a:t>
                      </a:r>
                      <a:endParaRPr lang="zh-TW" sz="2000" kern="100" dirty="0">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zh-TW" altLang="en-US"/>
                    </a:p>
                  </a:txBody>
                  <a:tcPr/>
                </a:tc>
                <a:tc gridSpan="2">
                  <a:txBody>
                    <a:bodyPr/>
                    <a:lstStyle/>
                    <a:p>
                      <a:pPr algn="ctr">
                        <a:spcAft>
                          <a:spcPts val="0"/>
                        </a:spcAft>
                      </a:pPr>
                      <a:r>
                        <a:rPr lang="en-US" sz="2000" b="1" kern="100" dirty="0">
                          <a:latin typeface="Calibri"/>
                          <a:ea typeface="新細明體"/>
                          <a:cs typeface="Times New Roman"/>
                        </a:rPr>
                        <a:t>Group C</a:t>
                      </a:r>
                      <a:r>
                        <a:rPr lang="en-US" sz="2000" kern="100" dirty="0">
                          <a:latin typeface="Calibri"/>
                          <a:ea typeface="新細明體"/>
                          <a:cs typeface="Times New Roman"/>
                        </a:rPr>
                        <a:t> </a:t>
                      </a:r>
                      <a:endParaRPr lang="zh-TW" sz="2000" kern="100" dirty="0">
                        <a:latin typeface="Calibri"/>
                        <a:ea typeface="新細明體"/>
                        <a:cs typeface="Times New Roman"/>
                      </a:endParaRPr>
                    </a:p>
                    <a:p>
                      <a:pPr algn="ctr">
                        <a:spcAft>
                          <a:spcPts val="0"/>
                        </a:spcAft>
                      </a:pPr>
                      <a:r>
                        <a:rPr lang="en-US" sz="2000" b="1" kern="100" dirty="0">
                          <a:latin typeface="Calibri"/>
                          <a:ea typeface="新細明體"/>
                          <a:cs typeface="Times New Roman"/>
                        </a:rPr>
                        <a:t>(6;0 or above)</a:t>
                      </a:r>
                      <a:br>
                        <a:rPr lang="en-US" sz="2000" b="1" kern="100" dirty="0">
                          <a:latin typeface="Calibri"/>
                          <a:ea typeface="新細明體"/>
                          <a:cs typeface="Times New Roman"/>
                        </a:rPr>
                      </a:br>
                      <a:r>
                        <a:rPr lang="en-US" sz="2000" b="1" kern="100" dirty="0" smtClean="0">
                          <a:latin typeface="Calibri"/>
                          <a:ea typeface="新細明體"/>
                          <a:cs typeface="Times New Roman"/>
                        </a:rPr>
                        <a:t>n=5</a:t>
                      </a:r>
                      <a:r>
                        <a:rPr lang="en-US" sz="2000" kern="100" dirty="0" smtClean="0">
                          <a:latin typeface="Calibri"/>
                          <a:ea typeface="新細明體"/>
                          <a:cs typeface="Times New Roman"/>
                        </a:rPr>
                        <a:t> </a:t>
                      </a:r>
                      <a:endParaRPr lang="zh-TW" sz="2000" kern="100" dirty="0">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zh-TW" altLang="en-US"/>
                    </a:p>
                  </a:txBody>
                  <a:tcPr/>
                </a:tc>
              </a:tr>
              <a:tr h="553821">
                <a:tc vMerge="1">
                  <a:txBody>
                    <a:bodyPr/>
                    <a:lstStyle/>
                    <a:p>
                      <a:endParaRPr lang="zh-TW" altLang="en-US"/>
                    </a:p>
                  </a:txBody>
                  <a:tcPr/>
                </a:tc>
                <a:tc>
                  <a:txBody>
                    <a:bodyPr/>
                    <a:lstStyle/>
                    <a:p>
                      <a:pPr>
                        <a:spcAft>
                          <a:spcPts val="0"/>
                        </a:spcAft>
                      </a:pPr>
                      <a:r>
                        <a:rPr lang="en-US" sz="2000" b="1" kern="100">
                          <a:latin typeface="Calibri"/>
                          <a:ea typeface="新細明體"/>
                          <a:cs typeface="Times New Roman"/>
                        </a:rPr>
                        <a:t>Tokens</a:t>
                      </a:r>
                      <a:r>
                        <a:rPr lang="en-US" sz="2000" kern="100">
                          <a:latin typeface="Calibri"/>
                          <a:ea typeface="新細明體"/>
                          <a:cs typeface="Times New Roman"/>
                        </a:rPr>
                        <a:t> </a:t>
                      </a:r>
                      <a:endParaRPr lang="zh-TW" sz="2000" kern="100">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en-US" sz="2000" b="1" kern="100">
                          <a:latin typeface="Calibri"/>
                          <a:ea typeface="新細明體"/>
                          <a:cs typeface="Times New Roman"/>
                        </a:rPr>
                        <a:t>%</a:t>
                      </a:r>
                      <a:r>
                        <a:rPr lang="en-US" sz="2000" kern="100">
                          <a:latin typeface="Calibri"/>
                          <a:ea typeface="新細明體"/>
                          <a:cs typeface="Times New Roman"/>
                        </a:rPr>
                        <a:t> </a:t>
                      </a:r>
                      <a:endParaRPr lang="zh-TW" sz="2000" kern="100">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en-US" sz="2000" b="1" kern="100">
                          <a:latin typeface="Calibri"/>
                          <a:ea typeface="新細明體"/>
                          <a:cs typeface="Times New Roman"/>
                        </a:rPr>
                        <a:t>Tokens</a:t>
                      </a:r>
                      <a:r>
                        <a:rPr lang="en-US" sz="2000" kern="100">
                          <a:latin typeface="Calibri"/>
                          <a:ea typeface="新細明體"/>
                          <a:cs typeface="Times New Roman"/>
                        </a:rPr>
                        <a:t> </a:t>
                      </a:r>
                      <a:endParaRPr lang="zh-TW" sz="2000" kern="100">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en-US" sz="2000" b="1" kern="100">
                          <a:latin typeface="Calibri"/>
                          <a:ea typeface="新細明體"/>
                          <a:cs typeface="Times New Roman"/>
                        </a:rPr>
                        <a:t>%</a:t>
                      </a:r>
                      <a:r>
                        <a:rPr lang="en-US" sz="2000" kern="100">
                          <a:latin typeface="Calibri"/>
                          <a:ea typeface="新細明體"/>
                          <a:cs typeface="Times New Roman"/>
                        </a:rPr>
                        <a:t> </a:t>
                      </a:r>
                      <a:endParaRPr lang="zh-TW" sz="2000" kern="100">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en-US" sz="2000" b="1" kern="100">
                          <a:latin typeface="Calibri"/>
                          <a:ea typeface="新細明體"/>
                          <a:cs typeface="Times New Roman"/>
                        </a:rPr>
                        <a:t>Tokens</a:t>
                      </a:r>
                      <a:r>
                        <a:rPr lang="en-US" sz="2000" kern="100">
                          <a:latin typeface="Calibri"/>
                          <a:ea typeface="新細明體"/>
                          <a:cs typeface="Times New Roman"/>
                        </a:rPr>
                        <a:t> </a:t>
                      </a:r>
                      <a:endParaRPr lang="zh-TW" sz="2000" kern="100">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en-US" sz="2000" b="1" kern="100">
                          <a:latin typeface="Calibri"/>
                          <a:ea typeface="新細明體"/>
                          <a:cs typeface="Times New Roman"/>
                        </a:rPr>
                        <a:t>%</a:t>
                      </a:r>
                      <a:r>
                        <a:rPr lang="en-US" sz="2000" kern="100">
                          <a:latin typeface="Calibri"/>
                          <a:ea typeface="新細明體"/>
                          <a:cs typeface="Times New Roman"/>
                        </a:rPr>
                        <a:t> </a:t>
                      </a:r>
                      <a:endParaRPr lang="zh-TW" sz="2000" kern="100">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en-US" sz="2000" b="1" kern="100">
                          <a:latin typeface="Calibri"/>
                          <a:ea typeface="新細明體"/>
                          <a:cs typeface="Times New Roman"/>
                        </a:rPr>
                        <a:t>Tokens</a:t>
                      </a:r>
                      <a:r>
                        <a:rPr lang="en-US" sz="2000" kern="100">
                          <a:latin typeface="Calibri"/>
                          <a:ea typeface="新細明體"/>
                          <a:cs typeface="Times New Roman"/>
                        </a:rPr>
                        <a:t> </a:t>
                      </a:r>
                      <a:endParaRPr lang="zh-TW" sz="2000" kern="100">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en-US" sz="2000" b="1" kern="100">
                          <a:latin typeface="Calibri"/>
                          <a:ea typeface="新細明體"/>
                          <a:cs typeface="Times New Roman"/>
                        </a:rPr>
                        <a:t>%</a:t>
                      </a:r>
                      <a:r>
                        <a:rPr lang="en-US" sz="2000" kern="100">
                          <a:latin typeface="Calibri"/>
                          <a:ea typeface="新細明體"/>
                          <a:cs typeface="Times New Roman"/>
                        </a:rPr>
                        <a:t> </a:t>
                      </a:r>
                      <a:endParaRPr lang="zh-TW" sz="2000" kern="100">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en-US" sz="2000" b="1" kern="100">
                          <a:latin typeface="Calibri"/>
                          <a:ea typeface="新細明體"/>
                          <a:cs typeface="Times New Roman"/>
                        </a:rPr>
                        <a:t>Tokens</a:t>
                      </a:r>
                      <a:r>
                        <a:rPr lang="en-US" sz="2000" kern="100">
                          <a:latin typeface="Calibri"/>
                          <a:ea typeface="新細明體"/>
                          <a:cs typeface="Times New Roman"/>
                        </a:rPr>
                        <a:t> </a:t>
                      </a:r>
                      <a:endParaRPr lang="zh-TW" sz="2000" kern="100">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en-US" sz="2000" b="1" kern="100">
                          <a:latin typeface="Calibri"/>
                          <a:ea typeface="新細明體"/>
                          <a:cs typeface="Times New Roman"/>
                        </a:rPr>
                        <a:t>%</a:t>
                      </a:r>
                      <a:r>
                        <a:rPr lang="en-US" sz="2000" kern="100">
                          <a:latin typeface="Calibri"/>
                          <a:ea typeface="新細明體"/>
                          <a:cs typeface="Times New Roman"/>
                        </a:rPr>
                        <a:t> </a:t>
                      </a:r>
                      <a:endParaRPr lang="zh-TW" sz="2000" kern="100">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375162">
                <a:tc>
                  <a:txBody>
                    <a:bodyPr/>
                    <a:lstStyle/>
                    <a:p>
                      <a:pPr>
                        <a:spcAft>
                          <a:spcPts val="0"/>
                        </a:spcAft>
                      </a:pPr>
                      <a:r>
                        <a:rPr lang="en-US" sz="2000" b="1" kern="100">
                          <a:latin typeface="Calibri"/>
                          <a:ea typeface="新細明體"/>
                          <a:cs typeface="Times New Roman"/>
                        </a:rPr>
                        <a:t>Bare NPs</a:t>
                      </a:r>
                      <a:r>
                        <a:rPr lang="en-US" sz="2000" kern="100">
                          <a:latin typeface="Calibri"/>
                          <a:ea typeface="新細明體"/>
                          <a:cs typeface="Times New Roman"/>
                        </a:rPr>
                        <a:t> </a:t>
                      </a:r>
                      <a:endParaRPr lang="zh-TW" sz="2000" kern="100">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en-US" sz="2000" b="1" kern="100" dirty="0">
                          <a:latin typeface="Calibri"/>
                          <a:ea typeface="新細明體"/>
                          <a:cs typeface="Times New Roman"/>
                        </a:rPr>
                        <a:t>11 </a:t>
                      </a:r>
                      <a:endParaRPr lang="zh-TW" sz="2000" kern="100" dirty="0">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spcAft>
                          <a:spcPts val="0"/>
                        </a:spcAft>
                      </a:pPr>
                      <a:r>
                        <a:rPr lang="en-US" sz="2000" b="1" kern="100">
                          <a:latin typeface="Calibri"/>
                          <a:ea typeface="新細明體"/>
                          <a:cs typeface="Times New Roman"/>
                        </a:rPr>
                        <a:t>11% </a:t>
                      </a:r>
                      <a:endParaRPr lang="zh-TW" sz="2000" kern="100">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spcAft>
                          <a:spcPts val="0"/>
                        </a:spcAft>
                      </a:pPr>
                      <a:r>
                        <a:rPr lang="en-US" sz="2000" b="1" kern="100" dirty="0">
                          <a:latin typeface="Calibri"/>
                          <a:ea typeface="新細明體"/>
                          <a:cs typeface="Times New Roman"/>
                        </a:rPr>
                        <a:t>69 </a:t>
                      </a:r>
                      <a:endParaRPr lang="zh-TW" sz="2000" kern="100" dirty="0">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spcAft>
                          <a:spcPts val="0"/>
                        </a:spcAft>
                      </a:pPr>
                      <a:r>
                        <a:rPr lang="en-US" sz="2000" b="1" kern="100" dirty="0">
                          <a:latin typeface="Calibri"/>
                          <a:ea typeface="新細明體"/>
                          <a:cs typeface="Times New Roman"/>
                        </a:rPr>
                        <a:t>45% </a:t>
                      </a:r>
                      <a:endParaRPr lang="zh-TW" sz="2000" kern="100" dirty="0">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spcAft>
                          <a:spcPts val="0"/>
                        </a:spcAft>
                      </a:pPr>
                      <a:r>
                        <a:rPr lang="en-US" sz="2000" b="1" kern="100" dirty="0">
                          <a:latin typeface="Calibri"/>
                          <a:ea typeface="新細明體"/>
                          <a:cs typeface="Times New Roman"/>
                        </a:rPr>
                        <a:t>9 </a:t>
                      </a:r>
                      <a:endParaRPr lang="zh-TW" sz="2000" kern="100" dirty="0">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66"/>
                    </a:solidFill>
                  </a:tcPr>
                </a:tc>
                <a:tc>
                  <a:txBody>
                    <a:bodyPr/>
                    <a:lstStyle/>
                    <a:p>
                      <a:pPr>
                        <a:spcAft>
                          <a:spcPts val="0"/>
                        </a:spcAft>
                      </a:pPr>
                      <a:r>
                        <a:rPr lang="en-US" sz="2000" b="1" kern="100" dirty="0">
                          <a:latin typeface="Calibri"/>
                          <a:ea typeface="新細明體"/>
                          <a:cs typeface="Times New Roman"/>
                        </a:rPr>
                        <a:t>60% </a:t>
                      </a:r>
                      <a:endParaRPr lang="zh-TW" sz="2000" kern="100" dirty="0">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66"/>
                    </a:solidFill>
                  </a:tcPr>
                </a:tc>
                <a:tc>
                  <a:txBody>
                    <a:bodyPr/>
                    <a:lstStyle/>
                    <a:p>
                      <a:pPr>
                        <a:spcAft>
                          <a:spcPts val="0"/>
                        </a:spcAft>
                      </a:pPr>
                      <a:r>
                        <a:rPr lang="en-US" sz="2000" b="1" kern="100" dirty="0">
                          <a:latin typeface="Calibri"/>
                          <a:ea typeface="新細明體"/>
                          <a:cs typeface="Times New Roman"/>
                        </a:rPr>
                        <a:t>37 </a:t>
                      </a:r>
                      <a:endParaRPr lang="zh-TW" sz="2000" kern="100" dirty="0">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66"/>
                    </a:solidFill>
                  </a:tcPr>
                </a:tc>
                <a:tc>
                  <a:txBody>
                    <a:bodyPr/>
                    <a:lstStyle/>
                    <a:p>
                      <a:pPr>
                        <a:spcAft>
                          <a:spcPts val="0"/>
                        </a:spcAft>
                      </a:pPr>
                      <a:r>
                        <a:rPr lang="en-US" sz="2000" b="1" kern="100">
                          <a:latin typeface="Calibri"/>
                          <a:ea typeface="新細明體"/>
                          <a:cs typeface="Times New Roman"/>
                        </a:rPr>
                        <a:t>40% </a:t>
                      </a:r>
                      <a:endParaRPr lang="zh-TW" sz="2000" kern="100">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66"/>
                    </a:solidFill>
                  </a:tcPr>
                </a:tc>
                <a:tc>
                  <a:txBody>
                    <a:bodyPr/>
                    <a:lstStyle/>
                    <a:p>
                      <a:pPr>
                        <a:spcAft>
                          <a:spcPts val="0"/>
                        </a:spcAft>
                      </a:pPr>
                      <a:r>
                        <a:rPr lang="en-US" sz="2000" b="1" kern="100" dirty="0">
                          <a:latin typeface="Calibri"/>
                          <a:ea typeface="新細明體"/>
                          <a:cs typeface="Times New Roman"/>
                        </a:rPr>
                        <a:t>23 </a:t>
                      </a:r>
                      <a:endParaRPr lang="zh-TW" sz="2000" kern="100" dirty="0">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66"/>
                    </a:solidFill>
                  </a:tcPr>
                </a:tc>
                <a:tc>
                  <a:txBody>
                    <a:bodyPr/>
                    <a:lstStyle/>
                    <a:p>
                      <a:pPr>
                        <a:spcAft>
                          <a:spcPts val="0"/>
                        </a:spcAft>
                      </a:pPr>
                      <a:r>
                        <a:rPr lang="en-US" sz="2000" b="1" kern="100">
                          <a:latin typeface="Calibri"/>
                          <a:ea typeface="新細明體"/>
                          <a:cs typeface="Times New Roman"/>
                        </a:rPr>
                        <a:t>50% </a:t>
                      </a:r>
                      <a:endParaRPr lang="zh-TW" sz="2000" kern="100">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66"/>
                    </a:solidFill>
                  </a:tcPr>
                </a:tc>
              </a:tr>
              <a:tr h="375162">
                <a:tc>
                  <a:txBody>
                    <a:bodyPr/>
                    <a:lstStyle/>
                    <a:p>
                      <a:pPr>
                        <a:spcAft>
                          <a:spcPts val="0"/>
                        </a:spcAft>
                      </a:pPr>
                      <a:r>
                        <a:rPr lang="en-US" altLang="zh-TW" sz="2000" b="1" kern="100" dirty="0" err="1" smtClean="0">
                          <a:latin typeface="Calibri"/>
                          <a:ea typeface="新細明體"/>
                          <a:cs typeface="Times New Roman"/>
                        </a:rPr>
                        <a:t>Cl</a:t>
                      </a:r>
                      <a:r>
                        <a:rPr lang="en-US" altLang="zh-TW" sz="2000" b="1" kern="100" baseline="0" dirty="0" smtClean="0">
                          <a:latin typeface="Calibri"/>
                          <a:ea typeface="新細明體"/>
                          <a:cs typeface="Times New Roman"/>
                        </a:rPr>
                        <a:t> + N</a:t>
                      </a:r>
                      <a:endParaRPr lang="zh-TW" sz="2000" kern="100" dirty="0">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en-US" sz="2000" b="1" kern="100" dirty="0">
                          <a:latin typeface="Calibri"/>
                          <a:ea typeface="新細明體"/>
                          <a:cs typeface="Times New Roman"/>
                        </a:rPr>
                        <a:t>23 </a:t>
                      </a:r>
                      <a:endParaRPr lang="zh-TW" sz="2000" kern="100" dirty="0">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spcAft>
                          <a:spcPts val="0"/>
                        </a:spcAft>
                      </a:pPr>
                      <a:r>
                        <a:rPr lang="en-US" sz="2000" b="1" kern="100">
                          <a:latin typeface="Calibri"/>
                          <a:ea typeface="新細明體"/>
                          <a:cs typeface="Times New Roman"/>
                        </a:rPr>
                        <a:t>22% </a:t>
                      </a:r>
                      <a:endParaRPr lang="zh-TW" sz="2000" kern="100">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spcAft>
                          <a:spcPts val="0"/>
                        </a:spcAft>
                      </a:pPr>
                      <a:r>
                        <a:rPr lang="en-US" sz="2000" b="1" kern="100" dirty="0">
                          <a:latin typeface="Calibri"/>
                          <a:ea typeface="新細明體"/>
                          <a:cs typeface="Times New Roman"/>
                        </a:rPr>
                        <a:t>4 </a:t>
                      </a:r>
                      <a:endParaRPr lang="zh-TW" sz="2000" kern="100" dirty="0">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spcAft>
                          <a:spcPts val="0"/>
                        </a:spcAft>
                      </a:pPr>
                      <a:r>
                        <a:rPr lang="en-US" sz="2000" b="1" kern="100">
                          <a:latin typeface="Calibri"/>
                          <a:ea typeface="新細明體"/>
                          <a:cs typeface="Times New Roman"/>
                        </a:rPr>
                        <a:t>3% </a:t>
                      </a:r>
                      <a:endParaRPr lang="zh-TW" sz="2000" kern="100">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spcAft>
                          <a:spcPts val="0"/>
                        </a:spcAft>
                      </a:pPr>
                      <a:r>
                        <a:rPr lang="zh-TW" sz="2000" b="1" kern="100">
                          <a:latin typeface="Calibri"/>
                          <a:ea typeface="新細明體"/>
                          <a:cs typeface="Times New Roman"/>
                        </a:rPr>
                        <a:t>　 </a:t>
                      </a:r>
                      <a:endParaRPr lang="zh-TW" sz="2000" kern="100">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zh-TW" sz="2000" b="1" kern="100">
                          <a:latin typeface="Calibri"/>
                          <a:ea typeface="新細明體"/>
                          <a:cs typeface="Times New Roman"/>
                        </a:rPr>
                        <a:t>　 </a:t>
                      </a:r>
                      <a:endParaRPr lang="zh-TW" sz="2000" kern="100">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en-US" sz="2000" b="1" kern="100" dirty="0">
                          <a:latin typeface="Calibri"/>
                          <a:ea typeface="新細明體"/>
                          <a:cs typeface="Times New Roman"/>
                        </a:rPr>
                        <a:t>1 </a:t>
                      </a:r>
                      <a:endParaRPr lang="zh-TW" sz="2000" kern="100" dirty="0">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66"/>
                    </a:solidFill>
                  </a:tcPr>
                </a:tc>
                <a:tc>
                  <a:txBody>
                    <a:bodyPr/>
                    <a:lstStyle/>
                    <a:p>
                      <a:pPr>
                        <a:spcAft>
                          <a:spcPts val="0"/>
                        </a:spcAft>
                      </a:pPr>
                      <a:r>
                        <a:rPr lang="en-US" sz="2000" b="1" kern="100" dirty="0">
                          <a:latin typeface="Calibri"/>
                          <a:ea typeface="新細明體"/>
                          <a:cs typeface="Times New Roman"/>
                        </a:rPr>
                        <a:t>1% </a:t>
                      </a:r>
                      <a:endParaRPr lang="zh-TW" sz="2000" kern="100" dirty="0">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66"/>
                    </a:solidFill>
                  </a:tcPr>
                </a:tc>
                <a:tc>
                  <a:txBody>
                    <a:bodyPr/>
                    <a:lstStyle/>
                    <a:p>
                      <a:pPr>
                        <a:spcAft>
                          <a:spcPts val="0"/>
                        </a:spcAft>
                      </a:pPr>
                      <a:r>
                        <a:rPr lang="en-US" sz="2000" b="1" kern="100" dirty="0">
                          <a:latin typeface="Calibri"/>
                          <a:ea typeface="新細明體"/>
                          <a:cs typeface="Times New Roman"/>
                        </a:rPr>
                        <a:t>3 </a:t>
                      </a:r>
                      <a:endParaRPr lang="zh-TW" sz="2000" kern="100" dirty="0">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66"/>
                    </a:solidFill>
                  </a:tcPr>
                </a:tc>
                <a:tc>
                  <a:txBody>
                    <a:bodyPr/>
                    <a:lstStyle/>
                    <a:p>
                      <a:pPr>
                        <a:spcAft>
                          <a:spcPts val="0"/>
                        </a:spcAft>
                      </a:pPr>
                      <a:r>
                        <a:rPr lang="en-US" sz="2000" b="1" kern="100">
                          <a:latin typeface="Calibri"/>
                          <a:ea typeface="新細明體"/>
                          <a:cs typeface="Times New Roman"/>
                        </a:rPr>
                        <a:t>7% </a:t>
                      </a:r>
                      <a:endParaRPr lang="zh-TW" sz="2000" kern="100">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66"/>
                    </a:solidFill>
                  </a:tcPr>
                </a:tc>
              </a:tr>
              <a:tr h="375162">
                <a:tc>
                  <a:txBody>
                    <a:bodyPr/>
                    <a:lstStyle/>
                    <a:p>
                      <a:pPr>
                        <a:spcAft>
                          <a:spcPts val="0"/>
                        </a:spcAft>
                      </a:pPr>
                      <a:r>
                        <a:rPr lang="en-US" sz="2000" b="1" kern="100" dirty="0">
                          <a:latin typeface="Calibri"/>
                          <a:ea typeface="新細明體"/>
                          <a:cs typeface="Times New Roman"/>
                        </a:rPr>
                        <a:t>null </a:t>
                      </a:r>
                      <a:r>
                        <a:rPr lang="en-US" sz="2000" b="1" kern="100" dirty="0" smtClean="0">
                          <a:latin typeface="Calibri"/>
                          <a:ea typeface="新細明體"/>
                          <a:cs typeface="Times New Roman"/>
                        </a:rPr>
                        <a:t>arguments</a:t>
                      </a:r>
                      <a:endParaRPr lang="zh-TW" sz="2000" b="1" kern="100" dirty="0">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en-US" sz="2000" b="1" kern="100" dirty="0">
                          <a:latin typeface="Calibri"/>
                          <a:ea typeface="新細明體"/>
                          <a:cs typeface="Times New Roman"/>
                        </a:rPr>
                        <a:t>39 </a:t>
                      </a:r>
                      <a:endParaRPr lang="zh-TW" sz="2000" kern="100" dirty="0">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spcAft>
                          <a:spcPts val="0"/>
                        </a:spcAft>
                      </a:pPr>
                      <a:r>
                        <a:rPr lang="en-US" sz="2000" b="1" kern="100" dirty="0">
                          <a:latin typeface="Calibri"/>
                          <a:ea typeface="新細明體"/>
                          <a:cs typeface="Times New Roman"/>
                        </a:rPr>
                        <a:t>38% </a:t>
                      </a:r>
                      <a:endParaRPr lang="zh-TW" sz="2000" kern="100" dirty="0">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spcAft>
                          <a:spcPts val="0"/>
                        </a:spcAft>
                      </a:pPr>
                      <a:r>
                        <a:rPr lang="en-US" sz="2000" b="1" kern="100" dirty="0">
                          <a:latin typeface="Calibri"/>
                          <a:ea typeface="新細明體"/>
                          <a:cs typeface="Times New Roman"/>
                        </a:rPr>
                        <a:t>65 </a:t>
                      </a:r>
                      <a:endParaRPr lang="zh-TW" sz="2000" kern="100" dirty="0">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spcAft>
                          <a:spcPts val="0"/>
                        </a:spcAft>
                      </a:pPr>
                      <a:r>
                        <a:rPr lang="en-US" sz="2000" b="1" kern="100">
                          <a:latin typeface="Calibri"/>
                          <a:ea typeface="新細明體"/>
                          <a:cs typeface="Times New Roman"/>
                        </a:rPr>
                        <a:t>42% </a:t>
                      </a:r>
                      <a:endParaRPr lang="zh-TW" sz="2000" kern="100">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spcAft>
                          <a:spcPts val="0"/>
                        </a:spcAft>
                      </a:pPr>
                      <a:r>
                        <a:rPr lang="en-US" sz="2000" b="1" kern="100" dirty="0">
                          <a:latin typeface="Calibri"/>
                          <a:ea typeface="新細明體"/>
                          <a:cs typeface="Times New Roman"/>
                        </a:rPr>
                        <a:t>6 </a:t>
                      </a:r>
                      <a:endParaRPr lang="zh-TW" sz="2000" kern="100" dirty="0">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66"/>
                    </a:solidFill>
                  </a:tcPr>
                </a:tc>
                <a:tc>
                  <a:txBody>
                    <a:bodyPr/>
                    <a:lstStyle/>
                    <a:p>
                      <a:pPr>
                        <a:spcAft>
                          <a:spcPts val="0"/>
                        </a:spcAft>
                      </a:pPr>
                      <a:r>
                        <a:rPr lang="en-US" sz="2000" b="1" kern="100" dirty="0">
                          <a:latin typeface="Calibri"/>
                          <a:ea typeface="新細明體"/>
                          <a:cs typeface="Times New Roman"/>
                        </a:rPr>
                        <a:t>40% </a:t>
                      </a:r>
                      <a:endParaRPr lang="zh-TW" sz="2000" kern="100" dirty="0">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66"/>
                    </a:solidFill>
                  </a:tcPr>
                </a:tc>
                <a:tc>
                  <a:txBody>
                    <a:bodyPr/>
                    <a:lstStyle/>
                    <a:p>
                      <a:pPr>
                        <a:spcAft>
                          <a:spcPts val="0"/>
                        </a:spcAft>
                      </a:pPr>
                      <a:r>
                        <a:rPr lang="en-US" sz="2000" b="1" kern="100">
                          <a:latin typeface="Calibri"/>
                          <a:ea typeface="新細明體"/>
                          <a:cs typeface="Times New Roman"/>
                        </a:rPr>
                        <a:t>48 </a:t>
                      </a:r>
                      <a:endParaRPr lang="zh-TW" sz="2000" kern="100">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66"/>
                    </a:solidFill>
                  </a:tcPr>
                </a:tc>
                <a:tc>
                  <a:txBody>
                    <a:bodyPr/>
                    <a:lstStyle/>
                    <a:p>
                      <a:pPr>
                        <a:spcAft>
                          <a:spcPts val="0"/>
                        </a:spcAft>
                      </a:pPr>
                      <a:r>
                        <a:rPr lang="en-US" sz="2000" b="1" kern="100" dirty="0">
                          <a:latin typeface="Calibri"/>
                          <a:ea typeface="新細明體"/>
                          <a:cs typeface="Times New Roman"/>
                        </a:rPr>
                        <a:t>52% </a:t>
                      </a:r>
                      <a:endParaRPr lang="zh-TW" sz="2000" kern="100" dirty="0">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66"/>
                    </a:solidFill>
                  </a:tcPr>
                </a:tc>
                <a:tc>
                  <a:txBody>
                    <a:bodyPr/>
                    <a:lstStyle/>
                    <a:p>
                      <a:pPr>
                        <a:spcAft>
                          <a:spcPts val="0"/>
                        </a:spcAft>
                      </a:pPr>
                      <a:r>
                        <a:rPr lang="en-US" sz="2000" b="1" kern="100" dirty="0">
                          <a:latin typeface="Calibri"/>
                          <a:ea typeface="新細明體"/>
                          <a:cs typeface="Times New Roman"/>
                        </a:rPr>
                        <a:t>11 </a:t>
                      </a:r>
                      <a:endParaRPr lang="zh-TW" sz="2000" kern="100" dirty="0">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66"/>
                    </a:solidFill>
                  </a:tcPr>
                </a:tc>
                <a:tc>
                  <a:txBody>
                    <a:bodyPr/>
                    <a:lstStyle/>
                    <a:p>
                      <a:pPr>
                        <a:spcAft>
                          <a:spcPts val="0"/>
                        </a:spcAft>
                      </a:pPr>
                      <a:r>
                        <a:rPr lang="en-US" sz="2000" b="1" kern="100" dirty="0">
                          <a:latin typeface="Calibri"/>
                          <a:ea typeface="新細明體"/>
                          <a:cs typeface="Times New Roman"/>
                        </a:rPr>
                        <a:t>24% </a:t>
                      </a:r>
                      <a:endParaRPr lang="zh-TW" sz="2000" kern="100" dirty="0">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66"/>
                    </a:solidFill>
                  </a:tcPr>
                </a:tc>
              </a:tr>
              <a:tr h="375162">
                <a:tc>
                  <a:txBody>
                    <a:bodyPr/>
                    <a:lstStyle/>
                    <a:p>
                      <a:pPr>
                        <a:spcAft>
                          <a:spcPts val="0"/>
                        </a:spcAft>
                      </a:pPr>
                      <a:r>
                        <a:rPr lang="en-US" sz="2000" b="1" kern="100" dirty="0" err="1" smtClean="0">
                          <a:latin typeface="Calibri"/>
                          <a:ea typeface="新細明體"/>
                          <a:cs typeface="Times New Roman"/>
                        </a:rPr>
                        <a:t>pronnouns</a:t>
                      </a:r>
                      <a:endParaRPr lang="zh-TW" sz="2000" b="1" kern="100" dirty="0">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en-US" sz="2000" b="1" kern="100">
                          <a:latin typeface="Calibri"/>
                          <a:ea typeface="新細明體"/>
                          <a:cs typeface="Times New Roman"/>
                        </a:rPr>
                        <a:t>30 </a:t>
                      </a:r>
                      <a:endParaRPr lang="zh-TW" sz="2000" kern="100">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spcAft>
                          <a:spcPts val="0"/>
                        </a:spcAft>
                      </a:pPr>
                      <a:r>
                        <a:rPr lang="en-US" sz="2000" b="1" kern="100" dirty="0">
                          <a:latin typeface="Calibri"/>
                          <a:ea typeface="新細明體"/>
                          <a:cs typeface="Times New Roman"/>
                        </a:rPr>
                        <a:t>29% </a:t>
                      </a:r>
                      <a:endParaRPr lang="zh-TW" sz="2000" kern="100" dirty="0">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spcAft>
                          <a:spcPts val="0"/>
                        </a:spcAft>
                      </a:pPr>
                      <a:r>
                        <a:rPr lang="en-US" sz="2000" b="1" kern="100" dirty="0">
                          <a:latin typeface="Calibri"/>
                          <a:ea typeface="新細明體"/>
                          <a:cs typeface="Times New Roman"/>
                        </a:rPr>
                        <a:t>14 </a:t>
                      </a:r>
                      <a:endParaRPr lang="zh-TW" sz="2000" kern="100" dirty="0">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spcAft>
                          <a:spcPts val="0"/>
                        </a:spcAft>
                      </a:pPr>
                      <a:r>
                        <a:rPr lang="en-US" sz="2000" b="1" kern="100">
                          <a:latin typeface="Calibri"/>
                          <a:ea typeface="新細明體"/>
                          <a:cs typeface="Times New Roman"/>
                        </a:rPr>
                        <a:t>9% </a:t>
                      </a:r>
                      <a:endParaRPr lang="zh-TW" sz="2000" kern="100">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spcAft>
                          <a:spcPts val="0"/>
                        </a:spcAft>
                      </a:pPr>
                      <a:r>
                        <a:rPr lang="zh-TW" sz="2000" b="1" kern="100">
                          <a:latin typeface="Calibri"/>
                          <a:ea typeface="新細明體"/>
                          <a:cs typeface="Times New Roman"/>
                        </a:rPr>
                        <a:t>　 </a:t>
                      </a:r>
                      <a:endParaRPr lang="zh-TW" sz="2000" kern="100">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zh-TW" sz="2000" b="1" kern="100">
                          <a:latin typeface="Calibri"/>
                          <a:ea typeface="新細明體"/>
                          <a:cs typeface="Times New Roman"/>
                        </a:rPr>
                        <a:t>　 </a:t>
                      </a:r>
                      <a:endParaRPr lang="zh-TW" sz="2000" kern="100">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en-US" sz="2000" b="1" kern="100">
                          <a:latin typeface="Calibri"/>
                          <a:ea typeface="新細明體"/>
                          <a:cs typeface="Times New Roman"/>
                        </a:rPr>
                        <a:t>7 </a:t>
                      </a:r>
                      <a:endParaRPr lang="zh-TW" sz="2000" kern="100">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66"/>
                    </a:solidFill>
                  </a:tcPr>
                </a:tc>
                <a:tc>
                  <a:txBody>
                    <a:bodyPr/>
                    <a:lstStyle/>
                    <a:p>
                      <a:pPr>
                        <a:spcAft>
                          <a:spcPts val="0"/>
                        </a:spcAft>
                      </a:pPr>
                      <a:r>
                        <a:rPr lang="en-US" sz="2000" b="1" kern="100" dirty="0">
                          <a:latin typeface="Calibri"/>
                          <a:ea typeface="新細明體"/>
                          <a:cs typeface="Times New Roman"/>
                        </a:rPr>
                        <a:t>8% </a:t>
                      </a:r>
                      <a:endParaRPr lang="zh-TW" sz="2000" kern="100" dirty="0">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66"/>
                    </a:solidFill>
                  </a:tcPr>
                </a:tc>
                <a:tc>
                  <a:txBody>
                    <a:bodyPr/>
                    <a:lstStyle/>
                    <a:p>
                      <a:pPr>
                        <a:spcAft>
                          <a:spcPts val="0"/>
                        </a:spcAft>
                      </a:pPr>
                      <a:r>
                        <a:rPr lang="en-US" sz="2000" b="1" kern="100" dirty="0">
                          <a:latin typeface="Calibri"/>
                          <a:ea typeface="新細明體"/>
                          <a:cs typeface="Times New Roman"/>
                        </a:rPr>
                        <a:t>7 </a:t>
                      </a:r>
                      <a:endParaRPr lang="zh-TW" sz="2000" kern="100" dirty="0">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66"/>
                    </a:solidFill>
                  </a:tcPr>
                </a:tc>
                <a:tc>
                  <a:txBody>
                    <a:bodyPr/>
                    <a:lstStyle/>
                    <a:p>
                      <a:pPr>
                        <a:spcAft>
                          <a:spcPts val="0"/>
                        </a:spcAft>
                      </a:pPr>
                      <a:r>
                        <a:rPr lang="en-US" sz="2000" b="1" kern="100" dirty="0">
                          <a:latin typeface="Calibri"/>
                          <a:ea typeface="新細明體"/>
                          <a:cs typeface="Times New Roman"/>
                        </a:rPr>
                        <a:t>15% </a:t>
                      </a:r>
                      <a:endParaRPr lang="zh-TW" sz="2000" kern="100" dirty="0">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66"/>
                    </a:solidFill>
                  </a:tcPr>
                </a:tc>
              </a:tr>
              <a:tr h="375162">
                <a:tc>
                  <a:txBody>
                    <a:bodyPr/>
                    <a:lstStyle/>
                    <a:p>
                      <a:pPr>
                        <a:spcAft>
                          <a:spcPts val="0"/>
                        </a:spcAft>
                      </a:pPr>
                      <a:r>
                        <a:rPr lang="en-US" sz="2000" b="1" kern="100" dirty="0">
                          <a:solidFill>
                            <a:srgbClr val="000099"/>
                          </a:solidFill>
                          <a:latin typeface="Calibri"/>
                          <a:ea typeface="新細明體"/>
                          <a:cs typeface="Times New Roman"/>
                        </a:rPr>
                        <a:t>Num + </a:t>
                      </a:r>
                      <a:r>
                        <a:rPr lang="en-US" sz="2000" b="1" kern="100" dirty="0" err="1">
                          <a:solidFill>
                            <a:srgbClr val="000099"/>
                          </a:solidFill>
                          <a:latin typeface="Calibri"/>
                          <a:ea typeface="新細明體"/>
                          <a:cs typeface="Times New Roman"/>
                        </a:rPr>
                        <a:t>cl</a:t>
                      </a:r>
                      <a:r>
                        <a:rPr lang="en-US" sz="2000" b="1" kern="100" dirty="0">
                          <a:solidFill>
                            <a:srgbClr val="000099"/>
                          </a:solidFill>
                          <a:latin typeface="Calibri"/>
                          <a:ea typeface="新細明體"/>
                          <a:cs typeface="Times New Roman"/>
                        </a:rPr>
                        <a:t> + n</a:t>
                      </a:r>
                      <a:r>
                        <a:rPr lang="en-US" sz="2000" kern="100" dirty="0">
                          <a:solidFill>
                            <a:srgbClr val="000099"/>
                          </a:solidFill>
                          <a:latin typeface="Calibri"/>
                          <a:ea typeface="新細明體"/>
                          <a:cs typeface="Times New Roman"/>
                        </a:rPr>
                        <a:t> </a:t>
                      </a:r>
                      <a:endParaRPr lang="zh-TW" sz="2000" kern="100" dirty="0">
                        <a:solidFill>
                          <a:srgbClr val="000099"/>
                        </a:solidFill>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zh-TW" sz="2000" b="1" kern="100" dirty="0">
                          <a:solidFill>
                            <a:srgbClr val="000099"/>
                          </a:solidFill>
                          <a:latin typeface="Calibri"/>
                          <a:ea typeface="新細明體"/>
                          <a:cs typeface="Times New Roman"/>
                        </a:rPr>
                        <a:t>　 </a:t>
                      </a:r>
                      <a:endParaRPr lang="zh-TW" sz="2000" kern="100" dirty="0">
                        <a:solidFill>
                          <a:srgbClr val="000099"/>
                        </a:solidFill>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zh-TW" sz="2000" b="1" kern="100" dirty="0">
                          <a:solidFill>
                            <a:srgbClr val="000099"/>
                          </a:solidFill>
                          <a:latin typeface="Calibri"/>
                          <a:ea typeface="新細明體"/>
                          <a:cs typeface="Times New Roman"/>
                        </a:rPr>
                        <a:t>　 </a:t>
                      </a:r>
                      <a:endParaRPr lang="zh-TW" sz="2000" kern="100" dirty="0">
                        <a:solidFill>
                          <a:srgbClr val="000099"/>
                        </a:solidFill>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en-US" sz="2000" b="1" kern="100" dirty="0">
                          <a:solidFill>
                            <a:srgbClr val="000099"/>
                          </a:solidFill>
                          <a:latin typeface="Calibri"/>
                          <a:ea typeface="新細明體"/>
                          <a:cs typeface="Times New Roman"/>
                        </a:rPr>
                        <a:t>1 </a:t>
                      </a:r>
                      <a:endParaRPr lang="zh-TW" sz="2000" kern="100" dirty="0">
                        <a:solidFill>
                          <a:srgbClr val="000099"/>
                        </a:solidFill>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spcAft>
                          <a:spcPts val="0"/>
                        </a:spcAft>
                      </a:pPr>
                      <a:r>
                        <a:rPr lang="en-US" sz="2000" b="1" kern="100" dirty="0">
                          <a:solidFill>
                            <a:srgbClr val="000099"/>
                          </a:solidFill>
                          <a:latin typeface="Calibri"/>
                          <a:ea typeface="新細明體"/>
                          <a:cs typeface="Times New Roman"/>
                        </a:rPr>
                        <a:t>1% </a:t>
                      </a:r>
                      <a:endParaRPr lang="zh-TW" sz="2000" kern="100" dirty="0">
                        <a:solidFill>
                          <a:srgbClr val="000099"/>
                        </a:solidFill>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spcAft>
                          <a:spcPts val="0"/>
                        </a:spcAft>
                      </a:pPr>
                      <a:r>
                        <a:rPr lang="zh-TW" sz="2000" b="1" kern="100" dirty="0">
                          <a:solidFill>
                            <a:srgbClr val="000099"/>
                          </a:solidFill>
                          <a:latin typeface="Calibri"/>
                          <a:ea typeface="新細明體"/>
                          <a:cs typeface="Times New Roman"/>
                        </a:rPr>
                        <a:t>　 </a:t>
                      </a:r>
                      <a:endParaRPr lang="zh-TW" sz="2000" kern="100" dirty="0">
                        <a:solidFill>
                          <a:srgbClr val="000099"/>
                        </a:solidFill>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zh-TW" sz="2000" b="1" kern="100" dirty="0">
                          <a:solidFill>
                            <a:srgbClr val="000099"/>
                          </a:solidFill>
                          <a:latin typeface="Calibri"/>
                          <a:ea typeface="新細明體"/>
                          <a:cs typeface="Times New Roman"/>
                        </a:rPr>
                        <a:t>　 </a:t>
                      </a:r>
                      <a:endParaRPr lang="zh-TW" sz="2000" kern="100" dirty="0">
                        <a:solidFill>
                          <a:srgbClr val="000099"/>
                        </a:solidFill>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zh-TW" sz="2000" b="1" kern="100" dirty="0">
                          <a:solidFill>
                            <a:srgbClr val="000099"/>
                          </a:solidFill>
                          <a:latin typeface="Calibri"/>
                          <a:ea typeface="新細明體"/>
                          <a:cs typeface="Times New Roman"/>
                        </a:rPr>
                        <a:t>　 </a:t>
                      </a:r>
                      <a:endParaRPr lang="zh-TW" sz="2000" kern="100" dirty="0">
                        <a:solidFill>
                          <a:srgbClr val="000099"/>
                        </a:solidFill>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zh-TW" sz="2000" b="1" kern="100" dirty="0">
                          <a:solidFill>
                            <a:srgbClr val="000099"/>
                          </a:solidFill>
                          <a:latin typeface="Calibri"/>
                          <a:ea typeface="新細明體"/>
                          <a:cs typeface="Times New Roman"/>
                        </a:rPr>
                        <a:t>　 </a:t>
                      </a:r>
                      <a:endParaRPr lang="zh-TW" sz="2000" kern="100" dirty="0">
                        <a:solidFill>
                          <a:srgbClr val="000099"/>
                        </a:solidFill>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en-US" sz="2000" b="1" kern="100" dirty="0">
                          <a:solidFill>
                            <a:srgbClr val="000099"/>
                          </a:solidFill>
                          <a:latin typeface="Calibri"/>
                          <a:ea typeface="新細明體"/>
                          <a:cs typeface="Times New Roman"/>
                        </a:rPr>
                        <a:t>1 </a:t>
                      </a:r>
                      <a:endParaRPr lang="zh-TW" sz="2000" kern="100" dirty="0">
                        <a:solidFill>
                          <a:srgbClr val="000099"/>
                        </a:solidFill>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66"/>
                    </a:solidFill>
                  </a:tcPr>
                </a:tc>
                <a:tc>
                  <a:txBody>
                    <a:bodyPr/>
                    <a:lstStyle/>
                    <a:p>
                      <a:pPr>
                        <a:spcAft>
                          <a:spcPts val="0"/>
                        </a:spcAft>
                      </a:pPr>
                      <a:r>
                        <a:rPr lang="en-US" sz="2000" b="1" kern="100" dirty="0">
                          <a:solidFill>
                            <a:srgbClr val="000099"/>
                          </a:solidFill>
                          <a:latin typeface="Calibri"/>
                          <a:ea typeface="新細明體"/>
                          <a:cs typeface="Times New Roman"/>
                        </a:rPr>
                        <a:t>2% </a:t>
                      </a:r>
                      <a:endParaRPr lang="zh-TW" sz="2000" kern="100" dirty="0">
                        <a:solidFill>
                          <a:srgbClr val="000099"/>
                        </a:solidFill>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66"/>
                    </a:solidFill>
                  </a:tcPr>
                </a:tc>
              </a:tr>
              <a:tr h="375162">
                <a:tc>
                  <a:txBody>
                    <a:bodyPr/>
                    <a:lstStyle/>
                    <a:p>
                      <a:pPr>
                        <a:spcAft>
                          <a:spcPts val="0"/>
                        </a:spcAft>
                      </a:pPr>
                      <a:r>
                        <a:rPr lang="en-US" sz="2000" b="1" kern="100">
                          <a:solidFill>
                            <a:srgbClr val="000099"/>
                          </a:solidFill>
                          <a:latin typeface="Calibri"/>
                          <a:ea typeface="新細明體"/>
                          <a:cs typeface="Times New Roman"/>
                        </a:rPr>
                        <a:t>existential</a:t>
                      </a:r>
                      <a:r>
                        <a:rPr lang="en-US" sz="2000" kern="100">
                          <a:solidFill>
                            <a:srgbClr val="000099"/>
                          </a:solidFill>
                          <a:latin typeface="Calibri"/>
                          <a:ea typeface="新細明體"/>
                          <a:cs typeface="Times New Roman"/>
                        </a:rPr>
                        <a:t> </a:t>
                      </a:r>
                      <a:endParaRPr lang="zh-TW" sz="2000" kern="100">
                        <a:solidFill>
                          <a:srgbClr val="000099"/>
                        </a:solidFill>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zh-TW" sz="2000" b="1" kern="100">
                          <a:solidFill>
                            <a:srgbClr val="000099"/>
                          </a:solidFill>
                          <a:latin typeface="Calibri"/>
                          <a:ea typeface="新細明體"/>
                          <a:cs typeface="Times New Roman"/>
                        </a:rPr>
                        <a:t>　 </a:t>
                      </a:r>
                      <a:endParaRPr lang="zh-TW" sz="2000" kern="100">
                        <a:solidFill>
                          <a:srgbClr val="000099"/>
                        </a:solidFill>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zh-TW" sz="2000" b="1" kern="100">
                          <a:solidFill>
                            <a:srgbClr val="000099"/>
                          </a:solidFill>
                          <a:latin typeface="Calibri"/>
                          <a:ea typeface="新細明體"/>
                          <a:cs typeface="Times New Roman"/>
                        </a:rPr>
                        <a:t>　 </a:t>
                      </a:r>
                      <a:endParaRPr lang="zh-TW" sz="2000" kern="100">
                        <a:solidFill>
                          <a:srgbClr val="000099"/>
                        </a:solidFill>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en-US" sz="2000" b="1" kern="100">
                          <a:solidFill>
                            <a:srgbClr val="000099"/>
                          </a:solidFill>
                          <a:latin typeface="Calibri"/>
                          <a:ea typeface="新細明體"/>
                          <a:cs typeface="Times New Roman"/>
                        </a:rPr>
                        <a:t>1 </a:t>
                      </a:r>
                      <a:endParaRPr lang="zh-TW" sz="2000" kern="100">
                        <a:solidFill>
                          <a:srgbClr val="000099"/>
                        </a:solidFill>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spcAft>
                          <a:spcPts val="0"/>
                        </a:spcAft>
                      </a:pPr>
                      <a:r>
                        <a:rPr lang="en-US" sz="2000" b="1" kern="100" dirty="0">
                          <a:solidFill>
                            <a:srgbClr val="000099"/>
                          </a:solidFill>
                          <a:latin typeface="Calibri"/>
                          <a:ea typeface="新細明體"/>
                          <a:cs typeface="Times New Roman"/>
                        </a:rPr>
                        <a:t>1% </a:t>
                      </a:r>
                      <a:endParaRPr lang="zh-TW" sz="2000" kern="100" dirty="0">
                        <a:solidFill>
                          <a:srgbClr val="000099"/>
                        </a:solidFill>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spcAft>
                          <a:spcPts val="0"/>
                        </a:spcAft>
                      </a:pPr>
                      <a:r>
                        <a:rPr lang="zh-TW" sz="2000" b="1" kern="100">
                          <a:solidFill>
                            <a:srgbClr val="000099"/>
                          </a:solidFill>
                          <a:latin typeface="Calibri"/>
                          <a:ea typeface="新細明體"/>
                          <a:cs typeface="Times New Roman"/>
                        </a:rPr>
                        <a:t>　 </a:t>
                      </a:r>
                      <a:endParaRPr lang="zh-TW" sz="2000" kern="100">
                        <a:solidFill>
                          <a:srgbClr val="000099"/>
                        </a:solidFill>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zh-TW" sz="2000" b="1" kern="100">
                          <a:solidFill>
                            <a:srgbClr val="000099"/>
                          </a:solidFill>
                          <a:latin typeface="Calibri"/>
                          <a:ea typeface="新細明體"/>
                          <a:cs typeface="Times New Roman"/>
                        </a:rPr>
                        <a:t>　 </a:t>
                      </a:r>
                      <a:endParaRPr lang="zh-TW" sz="2000" kern="100">
                        <a:solidFill>
                          <a:srgbClr val="000099"/>
                        </a:solidFill>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zh-TW" sz="2000" b="1" kern="100">
                          <a:solidFill>
                            <a:srgbClr val="000099"/>
                          </a:solidFill>
                          <a:latin typeface="Calibri"/>
                          <a:ea typeface="新細明體"/>
                          <a:cs typeface="Times New Roman"/>
                        </a:rPr>
                        <a:t>　 </a:t>
                      </a:r>
                      <a:endParaRPr lang="zh-TW" sz="2000" kern="100">
                        <a:solidFill>
                          <a:srgbClr val="000099"/>
                        </a:solidFill>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zh-TW" sz="2000" b="1" kern="100">
                          <a:solidFill>
                            <a:srgbClr val="000099"/>
                          </a:solidFill>
                          <a:latin typeface="Calibri"/>
                          <a:ea typeface="新細明體"/>
                          <a:cs typeface="Times New Roman"/>
                        </a:rPr>
                        <a:t>　 </a:t>
                      </a:r>
                      <a:endParaRPr lang="zh-TW" sz="2000" kern="100">
                        <a:solidFill>
                          <a:srgbClr val="000099"/>
                        </a:solidFill>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en-US" sz="2000" b="1" kern="100">
                          <a:solidFill>
                            <a:srgbClr val="000099"/>
                          </a:solidFill>
                          <a:latin typeface="Calibri"/>
                          <a:ea typeface="新細明體"/>
                          <a:cs typeface="Times New Roman"/>
                        </a:rPr>
                        <a:t>1 </a:t>
                      </a:r>
                      <a:endParaRPr lang="zh-TW" sz="2000" kern="100">
                        <a:solidFill>
                          <a:srgbClr val="000099"/>
                        </a:solidFill>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66"/>
                    </a:solidFill>
                  </a:tcPr>
                </a:tc>
                <a:tc>
                  <a:txBody>
                    <a:bodyPr/>
                    <a:lstStyle/>
                    <a:p>
                      <a:pPr>
                        <a:spcAft>
                          <a:spcPts val="0"/>
                        </a:spcAft>
                      </a:pPr>
                      <a:r>
                        <a:rPr lang="en-US" sz="2000" b="1" kern="100" dirty="0">
                          <a:solidFill>
                            <a:srgbClr val="000099"/>
                          </a:solidFill>
                          <a:latin typeface="Calibri"/>
                          <a:ea typeface="新細明體"/>
                          <a:cs typeface="Times New Roman"/>
                        </a:rPr>
                        <a:t>2% </a:t>
                      </a:r>
                      <a:endParaRPr lang="zh-TW" sz="2000" kern="100" dirty="0">
                        <a:solidFill>
                          <a:srgbClr val="000099"/>
                        </a:solidFill>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66"/>
                    </a:solidFill>
                  </a:tcPr>
                </a:tc>
              </a:tr>
              <a:tr h="375162">
                <a:tc>
                  <a:txBody>
                    <a:bodyPr/>
                    <a:lstStyle/>
                    <a:p>
                      <a:pPr>
                        <a:spcAft>
                          <a:spcPts val="0"/>
                        </a:spcAft>
                      </a:pPr>
                      <a:r>
                        <a:rPr lang="en-US" sz="2000" b="1" kern="100">
                          <a:latin typeface="Calibri"/>
                          <a:ea typeface="新細明體"/>
                          <a:cs typeface="Times New Roman"/>
                        </a:rPr>
                        <a:t>Total:</a:t>
                      </a:r>
                      <a:r>
                        <a:rPr lang="en-US" sz="2000" kern="100">
                          <a:latin typeface="Calibri"/>
                          <a:ea typeface="新細明體"/>
                          <a:cs typeface="Times New Roman"/>
                        </a:rPr>
                        <a:t> </a:t>
                      </a:r>
                      <a:endParaRPr lang="zh-TW" sz="2000" kern="100">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en-US" sz="2000" kern="100">
                          <a:latin typeface="Calibri"/>
                          <a:ea typeface="新細明體"/>
                          <a:cs typeface="Times New Roman"/>
                        </a:rPr>
                        <a:t>103</a:t>
                      </a:r>
                      <a:endParaRPr lang="zh-TW" sz="2000" kern="100">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zh-TW" sz="2000" kern="100">
                          <a:latin typeface="Calibri"/>
                          <a:ea typeface="新細明體"/>
                          <a:cs typeface="Times New Roman"/>
                        </a:rPr>
                        <a:t>　 </a:t>
                      </a: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en-US" sz="2000" kern="100">
                          <a:latin typeface="Calibri"/>
                          <a:ea typeface="新細明體"/>
                          <a:cs typeface="Times New Roman"/>
                        </a:rPr>
                        <a:t>154 </a:t>
                      </a:r>
                      <a:endParaRPr lang="zh-TW" sz="2000" kern="100">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zh-TW" sz="2000" kern="100">
                          <a:latin typeface="Calibri"/>
                          <a:ea typeface="新細明體"/>
                          <a:cs typeface="Times New Roman"/>
                        </a:rPr>
                        <a:t>　 </a:t>
                      </a: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en-US" sz="2000" kern="100">
                          <a:latin typeface="Calibri"/>
                          <a:ea typeface="新細明體"/>
                          <a:cs typeface="Times New Roman"/>
                        </a:rPr>
                        <a:t>15 </a:t>
                      </a:r>
                      <a:endParaRPr lang="zh-TW" sz="2000" kern="100">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zh-TW" sz="2000" kern="100">
                          <a:latin typeface="Calibri"/>
                          <a:ea typeface="新細明體"/>
                          <a:cs typeface="Times New Roman"/>
                        </a:rPr>
                        <a:t>　 </a:t>
                      </a: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en-US" sz="2000" kern="100">
                          <a:latin typeface="Calibri"/>
                          <a:ea typeface="新細明體"/>
                          <a:cs typeface="Times New Roman"/>
                        </a:rPr>
                        <a:t>93 </a:t>
                      </a:r>
                      <a:endParaRPr lang="zh-TW" sz="2000" kern="100">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zh-TW" sz="2000" kern="100">
                          <a:latin typeface="Calibri"/>
                          <a:ea typeface="新細明體"/>
                          <a:cs typeface="Times New Roman"/>
                        </a:rPr>
                        <a:t>　 </a:t>
                      </a: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en-US" sz="2000" kern="100">
                          <a:latin typeface="Calibri"/>
                          <a:ea typeface="新細明體"/>
                          <a:cs typeface="Times New Roman"/>
                        </a:rPr>
                        <a:t>46 </a:t>
                      </a:r>
                      <a:endParaRPr lang="zh-TW" sz="2000" kern="100">
                        <a:latin typeface="Calibri"/>
                        <a:ea typeface="新細明體"/>
                        <a:cs typeface="Times New Roman"/>
                      </a:endParaRP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zh-TW" sz="2000" kern="100" dirty="0">
                          <a:latin typeface="Calibri"/>
                          <a:ea typeface="新細明體"/>
                          <a:cs typeface="Times New Roman"/>
                        </a:rPr>
                        <a:t>　 </a:t>
                      </a:r>
                    </a:p>
                  </a:txBody>
                  <a:tcPr marL="9313" marR="9313" marT="59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bl>
          </a:graphicData>
        </a:graphic>
      </p:graphicFrame>
      <p:sp>
        <p:nvSpPr>
          <p:cNvPr id="8" name="Rectangle 7"/>
          <p:cNvSpPr/>
          <p:nvPr/>
        </p:nvSpPr>
        <p:spPr>
          <a:xfrm>
            <a:off x="0" y="4191000"/>
            <a:ext cx="1828800" cy="45720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Rectangle 8"/>
          <p:cNvSpPr/>
          <p:nvPr/>
        </p:nvSpPr>
        <p:spPr>
          <a:xfrm>
            <a:off x="3200400" y="4191000"/>
            <a:ext cx="5943600" cy="45720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Rectangle 9"/>
          <p:cNvSpPr/>
          <p:nvPr/>
        </p:nvSpPr>
        <p:spPr>
          <a:xfrm>
            <a:off x="0" y="4953000"/>
            <a:ext cx="1828800" cy="38100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Rectangle 10"/>
          <p:cNvSpPr/>
          <p:nvPr/>
        </p:nvSpPr>
        <p:spPr>
          <a:xfrm>
            <a:off x="3200400" y="4953000"/>
            <a:ext cx="5943600" cy="38100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Rectangle 11"/>
          <p:cNvSpPr/>
          <p:nvPr/>
        </p:nvSpPr>
        <p:spPr>
          <a:xfrm>
            <a:off x="0" y="4572000"/>
            <a:ext cx="1828800" cy="457200"/>
          </a:xfrm>
          <a:prstGeom prst="rect">
            <a:avLst/>
          </a:prstGeom>
          <a:noFill/>
          <a:ln>
            <a:solidFill>
              <a:srgbClr val="66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Rectangle 12"/>
          <p:cNvSpPr/>
          <p:nvPr/>
        </p:nvSpPr>
        <p:spPr>
          <a:xfrm>
            <a:off x="3200400" y="4572000"/>
            <a:ext cx="5943600" cy="457200"/>
          </a:xfrm>
          <a:prstGeom prst="rect">
            <a:avLst/>
          </a:prstGeom>
          <a:noFill/>
          <a:ln>
            <a:solidFill>
              <a:srgbClr val="66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Rectangle 13"/>
          <p:cNvSpPr/>
          <p:nvPr/>
        </p:nvSpPr>
        <p:spPr>
          <a:xfrm>
            <a:off x="0" y="5334000"/>
            <a:ext cx="1828800" cy="457200"/>
          </a:xfrm>
          <a:prstGeom prst="rect">
            <a:avLst/>
          </a:prstGeom>
          <a:noFill/>
          <a:ln>
            <a:solidFill>
              <a:srgbClr val="66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 name="Rectangle 14"/>
          <p:cNvSpPr/>
          <p:nvPr/>
        </p:nvSpPr>
        <p:spPr>
          <a:xfrm>
            <a:off x="3200400" y="5334000"/>
            <a:ext cx="5943600" cy="457200"/>
          </a:xfrm>
          <a:prstGeom prst="rect">
            <a:avLst/>
          </a:prstGeom>
          <a:noFill/>
          <a:ln>
            <a:solidFill>
              <a:srgbClr val="66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linds(horizontal)">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linds(horizontal)">
                                      <p:cBhvr>
                                        <p:cTn id="15" dur="500"/>
                                        <p:tgtEl>
                                          <p:spTgt spid="10"/>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blinds(horizontal)">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blinds(horizontal)">
                                      <p:cBhvr>
                                        <p:cTn id="23" dur="500"/>
                                        <p:tgtEl>
                                          <p:spTgt spid="12"/>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blinds(horizontal)">
                                      <p:cBhvr>
                                        <p:cTn id="26" dur="5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blinds(horizontal)">
                                      <p:cBhvr>
                                        <p:cTn id="31" dur="500"/>
                                        <p:tgtEl>
                                          <p:spTgt spid="14"/>
                                        </p:tgtEl>
                                      </p:cBhvr>
                                    </p:animEffect>
                                  </p:childTnLst>
                                </p:cTn>
                              </p:par>
                              <p:par>
                                <p:cTn id="32" presetID="3" presetClass="entr" presetSubtype="10" fill="hold" grpId="0"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blinds(horizontal)">
                                      <p:cBhvr>
                                        <p:cTn id="3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P spid="14" grpId="0" animBg="1"/>
      <p:bldP spid="15"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481328"/>
            <a:ext cx="9144000" cy="5071872"/>
          </a:xfrm>
          <a:solidFill>
            <a:schemeClr val="bg1"/>
          </a:solidFill>
        </p:spPr>
        <p:txBody>
          <a:bodyPr>
            <a:normAutofit/>
          </a:bodyPr>
          <a:lstStyle/>
          <a:p>
            <a:pPr>
              <a:buNone/>
            </a:pPr>
            <a:r>
              <a:rPr lang="en-US" altLang="zh-TW" dirty="0" smtClean="0"/>
              <a:t>For d/</a:t>
            </a:r>
            <a:r>
              <a:rPr lang="en-US" altLang="zh-TW" dirty="0" err="1" smtClean="0"/>
              <a:t>hh</a:t>
            </a:r>
            <a:r>
              <a:rPr lang="en-US" altLang="zh-TW" dirty="0" smtClean="0"/>
              <a:t> children</a:t>
            </a:r>
          </a:p>
          <a:p>
            <a:r>
              <a:rPr lang="en-US" altLang="zh-TW" dirty="0" smtClean="0"/>
              <a:t>Bare NPs remains to be prominent across all three language age groups for referent maintenance. </a:t>
            </a:r>
          </a:p>
          <a:p>
            <a:endParaRPr lang="en-US" altLang="zh-TW" dirty="0" smtClean="0"/>
          </a:p>
          <a:p>
            <a:pPr lvl="1">
              <a:buNone/>
            </a:pPr>
            <a:r>
              <a:rPr lang="en-US" altLang="zh-TW" sz="2600" dirty="0" smtClean="0"/>
              <a:t>*CHI: </a:t>
            </a:r>
            <a:r>
              <a:rPr lang="zh-TW" altLang="en-US" sz="2600" b="1" i="1" dirty="0" smtClean="0">
                <a:solidFill>
                  <a:srgbClr val="000099"/>
                </a:solidFill>
              </a:rPr>
              <a:t>兔仔 </a:t>
            </a:r>
            <a:r>
              <a:rPr lang="zh-TW" altLang="en-US" sz="2600" dirty="0" smtClean="0"/>
              <a:t>喺 度 跳 河 </a:t>
            </a:r>
            <a:r>
              <a:rPr lang="en-US" altLang="zh-TW" sz="2600" dirty="0" smtClean="0"/>
              <a:t>. </a:t>
            </a:r>
          </a:p>
          <a:p>
            <a:pPr lvl="1">
              <a:buNone/>
            </a:pPr>
            <a:r>
              <a:rPr lang="en-US" altLang="zh-TW" sz="2600" dirty="0" smtClean="0"/>
              <a:t>*CHI: </a:t>
            </a:r>
            <a:r>
              <a:rPr lang="zh-TW" altLang="en-US" sz="2600" dirty="0" smtClean="0"/>
              <a:t>但係 </a:t>
            </a:r>
            <a:r>
              <a:rPr lang="en-US" altLang="zh-TW" sz="2600" dirty="0" smtClean="0"/>
              <a:t># </a:t>
            </a:r>
            <a:r>
              <a:rPr lang="zh-TW" altLang="en-US" sz="2600" b="1" i="1" dirty="0" smtClean="0">
                <a:solidFill>
                  <a:srgbClr val="FF0000"/>
                </a:solidFill>
              </a:rPr>
              <a:t>兔仔</a:t>
            </a:r>
            <a:r>
              <a:rPr lang="zh-TW" altLang="en-US" sz="2600" dirty="0" smtClean="0"/>
              <a:t> 跌 咗 河 度 </a:t>
            </a:r>
            <a:r>
              <a:rPr lang="en-US" altLang="zh-TW" sz="2600" dirty="0" smtClean="0"/>
              <a:t>.</a:t>
            </a:r>
          </a:p>
          <a:p>
            <a:pPr>
              <a:buNone/>
            </a:pPr>
            <a:r>
              <a:rPr lang="en-US" altLang="zh-TW" dirty="0" smtClean="0"/>
              <a:t>    (Group B, language age 4;0 – 5;11)</a:t>
            </a:r>
          </a:p>
          <a:p>
            <a:pPr>
              <a:buNone/>
            </a:pPr>
            <a:endParaRPr lang="en-US" altLang="zh-TW" dirty="0" smtClean="0"/>
          </a:p>
          <a:p>
            <a:r>
              <a:rPr lang="en-US" altLang="zh-TW" dirty="0" smtClean="0"/>
              <a:t>While null arguments are also frequently used, pronouns and </a:t>
            </a:r>
            <a:r>
              <a:rPr lang="en-US" altLang="zh-TW" dirty="0" smtClean="0"/>
              <a:t>[</a:t>
            </a:r>
            <a:r>
              <a:rPr lang="en-US" altLang="zh-TW" dirty="0" err="1" smtClean="0"/>
              <a:t>Cl</a:t>
            </a:r>
            <a:r>
              <a:rPr lang="en-US" altLang="zh-TW" dirty="0" smtClean="0"/>
              <a:t> + N] structures </a:t>
            </a:r>
            <a:r>
              <a:rPr lang="en-US" altLang="zh-TW" dirty="0" smtClean="0"/>
              <a:t>are surprising low.  </a:t>
            </a:r>
          </a:p>
          <a:p>
            <a:endParaRPr lang="en-US" altLang="zh-TW" dirty="0" smtClean="0"/>
          </a:p>
        </p:txBody>
      </p:sp>
      <p:sp>
        <p:nvSpPr>
          <p:cNvPr id="3" name="Slide Number Placeholder 2"/>
          <p:cNvSpPr>
            <a:spLocks noGrp="1"/>
          </p:cNvSpPr>
          <p:nvPr>
            <p:ph type="sldNum" sz="quarter" idx="12"/>
          </p:nvPr>
        </p:nvSpPr>
        <p:spPr/>
        <p:txBody>
          <a:bodyPr/>
          <a:lstStyle/>
          <a:p>
            <a:fld id="{26CFF094-8B55-4021-9F24-89C5C37C37A5}" type="slidenum">
              <a:rPr lang="en-US" smtClean="0"/>
              <a:pPr/>
              <a:t>47</a:t>
            </a:fld>
            <a:endParaRPr lang="en-US"/>
          </a:p>
        </p:txBody>
      </p:sp>
      <p:sp>
        <p:nvSpPr>
          <p:cNvPr id="5" name="Title 3"/>
          <p:cNvSpPr>
            <a:spLocks noGrp="1"/>
          </p:cNvSpPr>
          <p:nvPr>
            <p:ph type="title"/>
          </p:nvPr>
        </p:nvSpPr>
        <p:spPr>
          <a:xfrm>
            <a:off x="0" y="274638"/>
            <a:ext cx="9144000" cy="1143000"/>
          </a:xfrm>
        </p:spPr>
        <p:txBody>
          <a:bodyPr>
            <a:normAutofit fontScale="90000"/>
          </a:bodyPr>
          <a:lstStyle/>
          <a:p>
            <a:r>
              <a:rPr lang="en-US" altLang="zh-TW" dirty="0" smtClean="0">
                <a:solidFill>
                  <a:srgbClr val="000099"/>
                </a:solidFill>
              </a:rPr>
              <a:t>Referent maintenance: d/</a:t>
            </a:r>
            <a:r>
              <a:rPr lang="en-US" altLang="zh-TW" dirty="0" err="1" smtClean="0">
                <a:solidFill>
                  <a:srgbClr val="000099"/>
                </a:solidFill>
              </a:rPr>
              <a:t>hh</a:t>
            </a:r>
            <a:r>
              <a:rPr lang="en-US" altLang="zh-TW" dirty="0" smtClean="0">
                <a:solidFill>
                  <a:srgbClr val="000099"/>
                </a:solidFill>
              </a:rPr>
              <a:t> children</a:t>
            </a:r>
            <a:endParaRPr lang="zh-TW" altLang="en-US" dirty="0">
              <a:solidFill>
                <a:srgbClr val="000099"/>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7" end="7"/>
                                            </p:txEl>
                                          </p:spTgt>
                                        </p:tgtEl>
                                        <p:attrNameLst>
                                          <p:attrName>style.visibility</p:attrName>
                                        </p:attrNameLst>
                                      </p:cBhvr>
                                      <p:to>
                                        <p:strVal val="visible"/>
                                      </p:to>
                                    </p:set>
                                    <p:animEffect transition="in" filter="blinds(horizontal)">
                                      <p:cBhvr>
                                        <p:cTn id="7"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26CFF094-8B55-4021-9F24-89C5C37C37A5}" type="slidenum">
              <a:rPr lang="en-US" smtClean="0"/>
              <a:pPr/>
              <a:t>48</a:t>
            </a:fld>
            <a:endParaRPr lang="en-US"/>
          </a:p>
        </p:txBody>
      </p:sp>
      <p:sp>
        <p:nvSpPr>
          <p:cNvPr id="5" name="Title 3"/>
          <p:cNvSpPr>
            <a:spLocks noGrp="1"/>
          </p:cNvSpPr>
          <p:nvPr>
            <p:ph type="title"/>
          </p:nvPr>
        </p:nvSpPr>
        <p:spPr>
          <a:xfrm>
            <a:off x="457200" y="76200"/>
            <a:ext cx="8229600" cy="1143000"/>
          </a:xfrm>
        </p:spPr>
        <p:txBody>
          <a:bodyPr>
            <a:normAutofit fontScale="90000"/>
          </a:bodyPr>
          <a:lstStyle/>
          <a:p>
            <a:r>
              <a:rPr lang="en-US" altLang="zh-TW" dirty="0" smtClean="0">
                <a:solidFill>
                  <a:srgbClr val="000099"/>
                </a:solidFill>
              </a:rPr>
              <a:t>Referent reintroduction: </a:t>
            </a:r>
            <a:br>
              <a:rPr lang="en-US" altLang="zh-TW" dirty="0" smtClean="0">
                <a:solidFill>
                  <a:srgbClr val="000099"/>
                </a:solidFill>
              </a:rPr>
            </a:br>
            <a:r>
              <a:rPr lang="en-US" altLang="zh-TW" dirty="0" smtClean="0">
                <a:solidFill>
                  <a:srgbClr val="000099"/>
                </a:solidFill>
              </a:rPr>
              <a:t>hearing adults </a:t>
            </a:r>
            <a:r>
              <a:rPr lang="en-US" altLang="zh-TW" dirty="0" err="1" smtClean="0">
                <a:solidFill>
                  <a:srgbClr val="000099"/>
                </a:solidFill>
              </a:rPr>
              <a:t>vs</a:t>
            </a:r>
            <a:r>
              <a:rPr lang="en-US" altLang="zh-TW" dirty="0" smtClean="0">
                <a:solidFill>
                  <a:srgbClr val="000099"/>
                </a:solidFill>
              </a:rPr>
              <a:t> d/</a:t>
            </a:r>
            <a:r>
              <a:rPr lang="en-US" altLang="zh-TW" dirty="0" err="1" smtClean="0">
                <a:solidFill>
                  <a:srgbClr val="000099"/>
                </a:solidFill>
              </a:rPr>
              <a:t>hh</a:t>
            </a:r>
            <a:r>
              <a:rPr lang="en-US" altLang="zh-TW" dirty="0" smtClean="0">
                <a:solidFill>
                  <a:srgbClr val="000099"/>
                </a:solidFill>
              </a:rPr>
              <a:t> children</a:t>
            </a:r>
            <a:endParaRPr lang="zh-TW" altLang="en-US" dirty="0">
              <a:solidFill>
                <a:srgbClr val="000099"/>
              </a:solidFill>
            </a:endParaRPr>
          </a:p>
        </p:txBody>
      </p:sp>
      <p:graphicFrame>
        <p:nvGraphicFramePr>
          <p:cNvPr id="7" name="Table 6"/>
          <p:cNvGraphicFramePr>
            <a:graphicFrameLocks noGrp="1"/>
          </p:cNvGraphicFramePr>
          <p:nvPr/>
        </p:nvGraphicFramePr>
        <p:xfrm>
          <a:off x="-2" y="1295402"/>
          <a:ext cx="9144003" cy="5255824"/>
        </p:xfrm>
        <a:graphic>
          <a:graphicData uri="http://schemas.openxmlformats.org/drawingml/2006/table">
            <a:tbl>
              <a:tblPr/>
              <a:tblGrid>
                <a:gridCol w="1943064"/>
                <a:gridCol w="682488"/>
                <a:gridCol w="725991"/>
                <a:gridCol w="682488"/>
                <a:gridCol w="754026"/>
                <a:gridCol w="725991"/>
                <a:gridCol w="725991"/>
                <a:gridCol w="725991"/>
                <a:gridCol w="725991"/>
                <a:gridCol w="725991"/>
                <a:gridCol w="725991"/>
              </a:tblGrid>
              <a:tr h="572960">
                <a:tc rowSpan="3">
                  <a:txBody>
                    <a:bodyPr/>
                    <a:lstStyle/>
                    <a:p>
                      <a:pPr algn="ctr">
                        <a:spcAft>
                          <a:spcPts val="0"/>
                        </a:spcAft>
                      </a:pPr>
                      <a:r>
                        <a:rPr lang="en-US" sz="2400" b="1" kern="0" dirty="0">
                          <a:solidFill>
                            <a:srgbClr val="000000"/>
                          </a:solidFill>
                          <a:latin typeface="Calibri"/>
                          <a:ea typeface="新細明體"/>
                          <a:cs typeface="Calibri"/>
                        </a:rPr>
                        <a:t>Referent reintroduction</a:t>
                      </a:r>
                      <a:endParaRPr lang="zh-TW" sz="2400"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gridSpan="2">
                  <a:txBody>
                    <a:bodyPr/>
                    <a:lstStyle/>
                    <a:p>
                      <a:pPr algn="ctr">
                        <a:spcAft>
                          <a:spcPts val="0"/>
                        </a:spcAft>
                      </a:pPr>
                      <a:r>
                        <a:rPr lang="en-US" sz="2000" b="1" kern="0" dirty="0" smtClean="0">
                          <a:solidFill>
                            <a:srgbClr val="000000"/>
                          </a:solidFill>
                          <a:latin typeface="Calibri"/>
                          <a:ea typeface="新細明體"/>
                          <a:cs typeface="Calibri"/>
                        </a:rPr>
                        <a:t>Adults</a:t>
                      </a:r>
                    </a:p>
                    <a:p>
                      <a:pPr algn="ctr">
                        <a:spcAft>
                          <a:spcPts val="0"/>
                        </a:spcAft>
                      </a:pPr>
                      <a:r>
                        <a:rPr lang="en-US" altLang="zh-TW" sz="2000" b="1" kern="0" dirty="0" smtClean="0">
                          <a:solidFill>
                            <a:srgbClr val="000000"/>
                          </a:solidFill>
                          <a:latin typeface="Calibri"/>
                          <a:ea typeface="新細明體"/>
                          <a:cs typeface="Calibri"/>
                        </a:rPr>
                        <a:t>n=6</a:t>
                      </a:r>
                      <a:endParaRPr lang="zh-TW" sz="2000"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hMerge="1">
                  <a:txBody>
                    <a:bodyPr/>
                    <a:lstStyle/>
                    <a:p>
                      <a:endParaRPr lang="zh-TW" altLang="en-US"/>
                    </a:p>
                  </a:txBody>
                  <a:tcPr/>
                </a:tc>
                <a:tc rowSpan="2" gridSpan="2">
                  <a:txBody>
                    <a:bodyPr/>
                    <a:lstStyle/>
                    <a:p>
                      <a:pPr algn="ctr">
                        <a:spcAft>
                          <a:spcPts val="0"/>
                        </a:spcAft>
                      </a:pPr>
                      <a:r>
                        <a:rPr lang="en-US" sz="2000" b="1" kern="0" dirty="0">
                          <a:solidFill>
                            <a:srgbClr val="000000"/>
                          </a:solidFill>
                          <a:latin typeface="Calibri"/>
                          <a:ea typeface="新細明體"/>
                          <a:cs typeface="Calibri"/>
                        </a:rPr>
                        <a:t>D/</a:t>
                      </a:r>
                      <a:r>
                        <a:rPr lang="en-US" sz="2000" b="1" kern="0" dirty="0" err="1">
                          <a:solidFill>
                            <a:srgbClr val="000000"/>
                          </a:solidFill>
                          <a:latin typeface="Calibri"/>
                          <a:ea typeface="新細明體"/>
                          <a:cs typeface="Calibri"/>
                        </a:rPr>
                        <a:t>hh</a:t>
                      </a:r>
                      <a:r>
                        <a:rPr lang="en-US" sz="2000" b="1" kern="0" dirty="0">
                          <a:solidFill>
                            <a:srgbClr val="000000"/>
                          </a:solidFill>
                          <a:latin typeface="Calibri"/>
                          <a:ea typeface="新細明體"/>
                          <a:cs typeface="Calibri"/>
                        </a:rPr>
                        <a:t> Children</a:t>
                      </a:r>
                      <a:endParaRPr lang="zh-TW" sz="2000" kern="100" dirty="0">
                        <a:latin typeface="Calibri"/>
                        <a:ea typeface="新細明體"/>
                        <a:cs typeface="Times New Roman"/>
                      </a:endParaRPr>
                    </a:p>
                    <a:p>
                      <a:pPr algn="ctr">
                        <a:spcAft>
                          <a:spcPts val="0"/>
                        </a:spcAft>
                      </a:pPr>
                      <a:r>
                        <a:rPr lang="en-US" sz="2000" b="1" kern="0" dirty="0">
                          <a:solidFill>
                            <a:srgbClr val="000000"/>
                          </a:solidFill>
                          <a:latin typeface="Calibri"/>
                          <a:ea typeface="新細明體"/>
                          <a:cs typeface="Calibri"/>
                        </a:rPr>
                        <a:t>(total</a:t>
                      </a:r>
                      <a:r>
                        <a:rPr lang="en-US" sz="2000" b="1" kern="0" dirty="0" smtClean="0">
                          <a:solidFill>
                            <a:srgbClr val="000000"/>
                          </a:solidFill>
                          <a:latin typeface="Calibri"/>
                          <a:ea typeface="新細明體"/>
                          <a:cs typeface="Calibri"/>
                        </a:rPr>
                        <a:t>)</a:t>
                      </a:r>
                    </a:p>
                    <a:p>
                      <a:pPr algn="ctr">
                        <a:spcAft>
                          <a:spcPts val="0"/>
                        </a:spcAft>
                      </a:pPr>
                      <a:r>
                        <a:rPr lang="en-US" altLang="zh-TW" sz="2000" b="1" kern="0" dirty="0" smtClean="0">
                          <a:solidFill>
                            <a:srgbClr val="000000"/>
                          </a:solidFill>
                          <a:latin typeface="Calibri"/>
                          <a:ea typeface="新細明體"/>
                          <a:cs typeface="Calibri"/>
                        </a:rPr>
                        <a:t>n=15</a:t>
                      </a:r>
                      <a:endParaRPr lang="zh-TW" sz="2000"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hMerge="1">
                  <a:txBody>
                    <a:bodyPr/>
                    <a:lstStyle/>
                    <a:p>
                      <a:endParaRPr lang="zh-TW" altLang="en-US"/>
                    </a:p>
                  </a:txBody>
                  <a:tcPr/>
                </a:tc>
                <a:tc gridSpan="6">
                  <a:txBody>
                    <a:bodyPr/>
                    <a:lstStyle/>
                    <a:p>
                      <a:pPr algn="ctr">
                        <a:spcAft>
                          <a:spcPts val="0"/>
                        </a:spcAft>
                      </a:pPr>
                      <a:r>
                        <a:rPr lang="en-US" sz="1800" b="1" kern="0" dirty="0">
                          <a:solidFill>
                            <a:srgbClr val="000000"/>
                          </a:solidFill>
                          <a:latin typeface="Calibri"/>
                          <a:ea typeface="新細明體"/>
                          <a:cs typeface="Calibri"/>
                        </a:rPr>
                        <a:t>D/</a:t>
                      </a:r>
                      <a:r>
                        <a:rPr lang="en-US" sz="1800" b="1" kern="0" dirty="0" err="1">
                          <a:solidFill>
                            <a:srgbClr val="000000"/>
                          </a:solidFill>
                          <a:latin typeface="Calibri"/>
                          <a:ea typeface="新細明體"/>
                          <a:cs typeface="Calibri"/>
                        </a:rPr>
                        <a:t>hh</a:t>
                      </a:r>
                      <a:r>
                        <a:rPr lang="en-US" sz="1800" b="1" kern="0" dirty="0">
                          <a:solidFill>
                            <a:srgbClr val="000000"/>
                          </a:solidFill>
                          <a:latin typeface="Calibri"/>
                          <a:ea typeface="新細明體"/>
                          <a:cs typeface="Calibri"/>
                        </a:rPr>
                        <a:t> children divided into different language age groups</a:t>
                      </a:r>
                      <a:r>
                        <a:rPr lang="en-US" sz="1800" kern="0" dirty="0">
                          <a:solidFill>
                            <a:srgbClr val="000000"/>
                          </a:solidFill>
                          <a:latin typeface="Calibri"/>
                          <a:ea typeface="新細明體"/>
                          <a:cs typeface="Calibri"/>
                        </a:rPr>
                        <a:t> </a:t>
                      </a:r>
                      <a:endParaRPr lang="zh-TW" sz="1800"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r h="1038243">
                <a:tc vMerge="1">
                  <a:txBody>
                    <a:bodyPr/>
                    <a:lstStyle/>
                    <a:p>
                      <a:endParaRPr lang="zh-TW" altLang="en-US"/>
                    </a:p>
                  </a:txBody>
                  <a:tcPr/>
                </a:tc>
                <a:tc gridSpan="2" vMerge="1">
                  <a:txBody>
                    <a:bodyPr/>
                    <a:lstStyle/>
                    <a:p>
                      <a:endParaRPr lang="zh-TW" altLang="en-US"/>
                    </a:p>
                  </a:txBody>
                  <a:tcPr/>
                </a:tc>
                <a:tc hMerge="1" vMerge="1">
                  <a:txBody>
                    <a:bodyPr/>
                    <a:lstStyle/>
                    <a:p>
                      <a:endParaRPr lang="zh-TW" altLang="en-US"/>
                    </a:p>
                  </a:txBody>
                  <a:tcPr/>
                </a:tc>
                <a:tc gridSpan="2" vMerge="1">
                  <a:txBody>
                    <a:bodyPr/>
                    <a:lstStyle/>
                    <a:p>
                      <a:endParaRPr lang="zh-TW" altLang="en-US"/>
                    </a:p>
                  </a:txBody>
                  <a:tcPr/>
                </a:tc>
                <a:tc hMerge="1" vMerge="1">
                  <a:txBody>
                    <a:bodyPr/>
                    <a:lstStyle/>
                    <a:p>
                      <a:endParaRPr lang="zh-TW" altLang="en-US"/>
                    </a:p>
                  </a:txBody>
                  <a:tcPr/>
                </a:tc>
                <a:tc gridSpan="2">
                  <a:txBody>
                    <a:bodyPr/>
                    <a:lstStyle/>
                    <a:p>
                      <a:pPr algn="ctr">
                        <a:spcAft>
                          <a:spcPts val="0"/>
                        </a:spcAft>
                      </a:pPr>
                      <a:r>
                        <a:rPr lang="en-US" sz="1800" b="1" kern="0" dirty="0">
                          <a:solidFill>
                            <a:srgbClr val="000000"/>
                          </a:solidFill>
                          <a:latin typeface="Calibri"/>
                          <a:ea typeface="新細明體"/>
                          <a:cs typeface="Calibri"/>
                        </a:rPr>
                        <a:t>Group A</a:t>
                      </a:r>
                      <a:endParaRPr lang="zh-TW" sz="1800" kern="100" dirty="0">
                        <a:latin typeface="Calibri"/>
                        <a:ea typeface="新細明體"/>
                        <a:cs typeface="Times New Roman"/>
                      </a:endParaRPr>
                    </a:p>
                    <a:p>
                      <a:pPr algn="ctr">
                        <a:spcAft>
                          <a:spcPts val="0"/>
                        </a:spcAft>
                      </a:pPr>
                      <a:r>
                        <a:rPr lang="en-US" sz="1800" b="1" kern="0" dirty="0">
                          <a:solidFill>
                            <a:srgbClr val="000000"/>
                          </a:solidFill>
                          <a:latin typeface="Calibri"/>
                          <a:ea typeface="新細明體"/>
                          <a:cs typeface="Calibri"/>
                        </a:rPr>
                        <a:t>(2;0 - 3;11)</a:t>
                      </a:r>
                      <a:br>
                        <a:rPr lang="en-US" sz="1800" b="1" kern="0" dirty="0">
                          <a:solidFill>
                            <a:srgbClr val="000000"/>
                          </a:solidFill>
                          <a:latin typeface="Calibri"/>
                          <a:ea typeface="新細明體"/>
                          <a:cs typeface="Calibri"/>
                        </a:rPr>
                      </a:br>
                      <a:r>
                        <a:rPr lang="en-US" sz="1800" b="1" kern="0" dirty="0" smtClean="0">
                          <a:solidFill>
                            <a:srgbClr val="000000"/>
                          </a:solidFill>
                          <a:latin typeface="Calibri"/>
                          <a:ea typeface="新細明體"/>
                          <a:cs typeface="Calibri"/>
                        </a:rPr>
                        <a:t>n=2</a:t>
                      </a:r>
                      <a:endParaRPr lang="zh-TW" sz="1800"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zh-TW" altLang="en-US"/>
                    </a:p>
                  </a:txBody>
                  <a:tcPr/>
                </a:tc>
                <a:tc gridSpan="2">
                  <a:txBody>
                    <a:bodyPr/>
                    <a:lstStyle/>
                    <a:p>
                      <a:pPr algn="ctr">
                        <a:spcAft>
                          <a:spcPts val="0"/>
                        </a:spcAft>
                      </a:pPr>
                      <a:r>
                        <a:rPr lang="en-US" sz="1800" b="1" kern="0" dirty="0">
                          <a:solidFill>
                            <a:srgbClr val="000000"/>
                          </a:solidFill>
                          <a:latin typeface="Calibri"/>
                          <a:ea typeface="新細明體"/>
                          <a:cs typeface="Calibri"/>
                        </a:rPr>
                        <a:t>Group B</a:t>
                      </a:r>
                      <a:endParaRPr lang="zh-TW" sz="1800" kern="100" dirty="0">
                        <a:latin typeface="Calibri"/>
                        <a:ea typeface="新細明體"/>
                        <a:cs typeface="Times New Roman"/>
                      </a:endParaRPr>
                    </a:p>
                    <a:p>
                      <a:pPr algn="ctr">
                        <a:spcAft>
                          <a:spcPts val="0"/>
                        </a:spcAft>
                      </a:pPr>
                      <a:r>
                        <a:rPr lang="en-US" sz="1800" b="1" kern="0" dirty="0">
                          <a:solidFill>
                            <a:srgbClr val="000000"/>
                          </a:solidFill>
                          <a:latin typeface="Calibri"/>
                          <a:ea typeface="新細明體"/>
                          <a:cs typeface="Calibri"/>
                        </a:rPr>
                        <a:t>(4;0 - 5;11)</a:t>
                      </a:r>
                      <a:br>
                        <a:rPr lang="en-US" sz="1800" b="1" kern="0" dirty="0">
                          <a:solidFill>
                            <a:srgbClr val="000000"/>
                          </a:solidFill>
                          <a:latin typeface="Calibri"/>
                          <a:ea typeface="新細明體"/>
                          <a:cs typeface="Calibri"/>
                        </a:rPr>
                      </a:br>
                      <a:r>
                        <a:rPr lang="en-US" sz="1800" b="1" kern="0" dirty="0" smtClean="0">
                          <a:solidFill>
                            <a:srgbClr val="000000"/>
                          </a:solidFill>
                          <a:latin typeface="Calibri"/>
                          <a:ea typeface="新細明體"/>
                          <a:cs typeface="Calibri"/>
                        </a:rPr>
                        <a:t>n=8</a:t>
                      </a:r>
                      <a:endParaRPr lang="zh-TW" sz="1800"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zh-TW" altLang="en-US"/>
                    </a:p>
                  </a:txBody>
                  <a:tcPr/>
                </a:tc>
                <a:tc gridSpan="2">
                  <a:txBody>
                    <a:bodyPr/>
                    <a:lstStyle/>
                    <a:p>
                      <a:pPr algn="ctr">
                        <a:spcAft>
                          <a:spcPts val="0"/>
                        </a:spcAft>
                      </a:pPr>
                      <a:r>
                        <a:rPr lang="en-US" sz="1800" b="1" kern="0" dirty="0">
                          <a:solidFill>
                            <a:srgbClr val="000000"/>
                          </a:solidFill>
                          <a:latin typeface="Calibri"/>
                          <a:ea typeface="新細明體"/>
                          <a:cs typeface="Calibri"/>
                        </a:rPr>
                        <a:t>Group C</a:t>
                      </a:r>
                      <a:endParaRPr lang="zh-TW" sz="1800" kern="100" dirty="0">
                        <a:latin typeface="Calibri"/>
                        <a:ea typeface="新細明體"/>
                        <a:cs typeface="Times New Roman"/>
                      </a:endParaRPr>
                    </a:p>
                    <a:p>
                      <a:pPr algn="ctr">
                        <a:spcAft>
                          <a:spcPts val="0"/>
                        </a:spcAft>
                      </a:pPr>
                      <a:r>
                        <a:rPr lang="en-US" sz="1800" b="1" kern="0" dirty="0">
                          <a:solidFill>
                            <a:srgbClr val="000000"/>
                          </a:solidFill>
                          <a:latin typeface="Calibri"/>
                          <a:ea typeface="新細明體"/>
                          <a:cs typeface="Calibri"/>
                        </a:rPr>
                        <a:t>(6;0 or above)</a:t>
                      </a:r>
                      <a:br>
                        <a:rPr lang="en-US" sz="1800" b="1" kern="0" dirty="0">
                          <a:solidFill>
                            <a:srgbClr val="000000"/>
                          </a:solidFill>
                          <a:latin typeface="Calibri"/>
                          <a:ea typeface="新細明體"/>
                          <a:cs typeface="Calibri"/>
                        </a:rPr>
                      </a:br>
                      <a:r>
                        <a:rPr lang="en-US" sz="1800" b="1" kern="0" dirty="0" smtClean="0">
                          <a:solidFill>
                            <a:srgbClr val="000000"/>
                          </a:solidFill>
                          <a:latin typeface="Calibri"/>
                          <a:ea typeface="新細明體"/>
                          <a:cs typeface="Calibri"/>
                        </a:rPr>
                        <a:t>n=5</a:t>
                      </a:r>
                      <a:endParaRPr lang="zh-TW" sz="1800"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zh-TW" altLang="en-US"/>
                    </a:p>
                  </a:txBody>
                  <a:tcPr/>
                </a:tc>
              </a:tr>
              <a:tr h="387158">
                <a:tc vMerge="1">
                  <a:txBody>
                    <a:bodyPr/>
                    <a:lstStyle/>
                    <a:p>
                      <a:endParaRPr lang="zh-TW" sz="1700" kern="100" dirty="0">
                        <a:latin typeface="Calibri"/>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en-US" sz="1700" b="1" kern="0">
                          <a:solidFill>
                            <a:srgbClr val="000000"/>
                          </a:solidFill>
                          <a:latin typeface="Calibri"/>
                          <a:ea typeface="新細明體"/>
                          <a:cs typeface="Calibri"/>
                        </a:rPr>
                        <a:t>Tokens</a:t>
                      </a:r>
                      <a:endParaRPr lang="zh-TW" sz="1700" kern="10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en-US" sz="1700" b="1" kern="0">
                          <a:solidFill>
                            <a:srgbClr val="000000"/>
                          </a:solidFill>
                          <a:latin typeface="Calibri"/>
                          <a:ea typeface="新細明體"/>
                          <a:cs typeface="Calibri"/>
                        </a:rPr>
                        <a:t>%</a:t>
                      </a:r>
                      <a:endParaRPr lang="zh-TW" sz="1700" kern="10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en-US" sz="1700" b="1" kern="0">
                          <a:solidFill>
                            <a:srgbClr val="000000"/>
                          </a:solidFill>
                          <a:latin typeface="Calibri"/>
                          <a:ea typeface="新細明體"/>
                          <a:cs typeface="Calibri"/>
                        </a:rPr>
                        <a:t>Tokens</a:t>
                      </a:r>
                      <a:endParaRPr lang="zh-TW" sz="1700" kern="10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en-US" sz="1700" b="1" kern="0">
                          <a:solidFill>
                            <a:srgbClr val="000000"/>
                          </a:solidFill>
                          <a:latin typeface="Calibri"/>
                          <a:ea typeface="新細明體"/>
                          <a:cs typeface="Calibri"/>
                        </a:rPr>
                        <a:t>%</a:t>
                      </a:r>
                      <a:endParaRPr lang="zh-TW" sz="1700" kern="10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en-US" sz="1700" b="1" kern="0">
                          <a:solidFill>
                            <a:srgbClr val="000000"/>
                          </a:solidFill>
                          <a:latin typeface="Calibri"/>
                          <a:ea typeface="新細明體"/>
                          <a:cs typeface="Calibri"/>
                        </a:rPr>
                        <a:t>Tokens</a:t>
                      </a:r>
                      <a:endParaRPr lang="zh-TW" sz="1700" kern="10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en-US" sz="1700" b="1" kern="0">
                          <a:solidFill>
                            <a:srgbClr val="000000"/>
                          </a:solidFill>
                          <a:latin typeface="Calibri"/>
                          <a:ea typeface="新細明體"/>
                          <a:cs typeface="Calibri"/>
                        </a:rPr>
                        <a:t>%</a:t>
                      </a:r>
                      <a:endParaRPr lang="zh-TW" sz="1700" kern="10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en-US" sz="1700" b="1" kern="0">
                          <a:solidFill>
                            <a:srgbClr val="000000"/>
                          </a:solidFill>
                          <a:latin typeface="Calibri"/>
                          <a:ea typeface="新細明體"/>
                          <a:cs typeface="Calibri"/>
                        </a:rPr>
                        <a:t>Tokens</a:t>
                      </a:r>
                      <a:endParaRPr lang="zh-TW" sz="1700" kern="10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en-US" sz="1700" b="1" kern="0">
                          <a:solidFill>
                            <a:srgbClr val="000000"/>
                          </a:solidFill>
                          <a:latin typeface="Calibri"/>
                          <a:ea typeface="新細明體"/>
                          <a:cs typeface="Calibri"/>
                        </a:rPr>
                        <a:t>%</a:t>
                      </a:r>
                      <a:endParaRPr lang="zh-TW" sz="1700" kern="10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en-US" sz="1700" b="1" kern="0" dirty="0">
                          <a:solidFill>
                            <a:srgbClr val="000000"/>
                          </a:solidFill>
                          <a:latin typeface="Calibri"/>
                          <a:ea typeface="新細明體"/>
                          <a:cs typeface="Calibri"/>
                        </a:rPr>
                        <a:t>Tokens</a:t>
                      </a:r>
                      <a:endParaRPr lang="zh-TW" sz="1700"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en-US" sz="1700" b="1" kern="0" dirty="0">
                          <a:solidFill>
                            <a:srgbClr val="000000"/>
                          </a:solidFill>
                          <a:latin typeface="Calibri"/>
                          <a:ea typeface="新細明體"/>
                          <a:cs typeface="Calibri"/>
                        </a:rPr>
                        <a:t>%</a:t>
                      </a:r>
                      <a:endParaRPr lang="zh-TW" sz="1700"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75025">
                <a:tc>
                  <a:txBody>
                    <a:bodyPr/>
                    <a:lstStyle/>
                    <a:p>
                      <a:pPr>
                        <a:spcAft>
                          <a:spcPts val="0"/>
                        </a:spcAft>
                      </a:pPr>
                      <a:r>
                        <a:rPr lang="en-US" sz="2000" b="1" kern="0" dirty="0">
                          <a:solidFill>
                            <a:srgbClr val="000000"/>
                          </a:solidFill>
                          <a:latin typeface="Calibri"/>
                          <a:ea typeface="新細明體"/>
                          <a:cs typeface="Calibri"/>
                        </a:rPr>
                        <a:t>Ah + </a:t>
                      </a:r>
                      <a:r>
                        <a:rPr lang="en-US" sz="2000" b="1" kern="0" dirty="0" smtClean="0">
                          <a:solidFill>
                            <a:srgbClr val="000000"/>
                          </a:solidFill>
                          <a:latin typeface="Calibri"/>
                          <a:ea typeface="新細明體"/>
                          <a:cs typeface="Calibri"/>
                        </a:rPr>
                        <a:t>N</a:t>
                      </a:r>
                      <a:endParaRPr lang="zh-TW" sz="2000"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0"/>
                        </a:spcAft>
                      </a:pPr>
                      <a:r>
                        <a:rPr lang="en-US" sz="2000" b="1" kern="0" dirty="0">
                          <a:solidFill>
                            <a:srgbClr val="000000"/>
                          </a:solidFill>
                          <a:latin typeface="Calibri"/>
                          <a:ea typeface="新細明體"/>
                          <a:cs typeface="Calibri"/>
                        </a:rPr>
                        <a:t>2</a:t>
                      </a:r>
                      <a:endParaRPr lang="zh-TW" sz="2000" b="1"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r">
                        <a:spcAft>
                          <a:spcPts val="0"/>
                        </a:spcAft>
                      </a:pPr>
                      <a:r>
                        <a:rPr lang="en-US" sz="2000" b="1" kern="0" dirty="0">
                          <a:solidFill>
                            <a:srgbClr val="000000"/>
                          </a:solidFill>
                          <a:latin typeface="Calibri"/>
                          <a:ea typeface="新細明體"/>
                          <a:cs typeface="Calibri"/>
                        </a:rPr>
                        <a:t>3%</a:t>
                      </a:r>
                      <a:endParaRPr lang="zh-TW" sz="2000" b="1"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endParaRPr lang="zh-TW" sz="2000" b="1" kern="100">
                        <a:latin typeface="Calibri"/>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zh-TW" sz="2000" b="1" kern="100">
                        <a:latin typeface="Calibri"/>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zh-TW" sz="2000" b="1" kern="100">
                        <a:latin typeface="Calibri"/>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zh-TW" sz="2000" b="1" kern="100">
                        <a:latin typeface="Calibri"/>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zh-TW" sz="2000" b="1" kern="100">
                        <a:latin typeface="Calibri"/>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zh-TW" sz="2000" b="1" kern="100">
                        <a:latin typeface="Calibri"/>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zh-TW" sz="2000" b="1" kern="100">
                        <a:latin typeface="Calibri"/>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zh-TW" sz="2000" b="1" kern="100" dirty="0">
                        <a:latin typeface="Calibri"/>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00325">
                <a:tc>
                  <a:txBody>
                    <a:bodyPr/>
                    <a:lstStyle/>
                    <a:p>
                      <a:pPr>
                        <a:spcAft>
                          <a:spcPts val="0"/>
                        </a:spcAft>
                      </a:pPr>
                      <a:r>
                        <a:rPr lang="en-US" sz="2000" b="1" kern="0" dirty="0">
                          <a:solidFill>
                            <a:srgbClr val="000000"/>
                          </a:solidFill>
                          <a:latin typeface="Calibri"/>
                          <a:ea typeface="新細明體"/>
                          <a:cs typeface="Calibri"/>
                        </a:rPr>
                        <a:t>Bare NPs</a:t>
                      </a:r>
                      <a:endParaRPr lang="zh-TW" sz="2000"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0"/>
                        </a:spcAft>
                      </a:pPr>
                      <a:r>
                        <a:rPr lang="en-US" sz="2000" b="1" kern="0" dirty="0">
                          <a:solidFill>
                            <a:srgbClr val="000000"/>
                          </a:solidFill>
                          <a:latin typeface="Calibri"/>
                          <a:ea typeface="新細明體"/>
                          <a:cs typeface="Calibri"/>
                        </a:rPr>
                        <a:t>15</a:t>
                      </a:r>
                      <a:endParaRPr lang="zh-TW" sz="2000" b="1"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r">
                        <a:spcAft>
                          <a:spcPts val="0"/>
                        </a:spcAft>
                      </a:pPr>
                      <a:r>
                        <a:rPr lang="en-US" sz="2000" b="1" kern="0" dirty="0" smtClean="0">
                          <a:solidFill>
                            <a:srgbClr val="000000"/>
                          </a:solidFill>
                          <a:latin typeface="Calibri"/>
                          <a:ea typeface="新細明體"/>
                          <a:cs typeface="Calibri"/>
                        </a:rPr>
                        <a:t>23%</a:t>
                      </a:r>
                      <a:endParaRPr lang="zh-TW" sz="2000" b="1"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r">
                        <a:spcAft>
                          <a:spcPts val="0"/>
                        </a:spcAft>
                      </a:pPr>
                      <a:r>
                        <a:rPr lang="en-US" sz="2000" b="1" kern="0" dirty="0">
                          <a:solidFill>
                            <a:srgbClr val="000000"/>
                          </a:solidFill>
                          <a:latin typeface="Calibri"/>
                          <a:ea typeface="新細明體"/>
                          <a:cs typeface="Calibri"/>
                        </a:rPr>
                        <a:t>93</a:t>
                      </a:r>
                      <a:endParaRPr lang="zh-TW" sz="2000" b="1"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a:txBody>
                    <a:bodyPr/>
                    <a:lstStyle/>
                    <a:p>
                      <a:pPr algn="r">
                        <a:spcAft>
                          <a:spcPts val="0"/>
                        </a:spcAft>
                      </a:pPr>
                      <a:r>
                        <a:rPr lang="en-US" sz="2000" b="1" kern="0">
                          <a:solidFill>
                            <a:srgbClr val="000000"/>
                          </a:solidFill>
                          <a:latin typeface="Calibri"/>
                          <a:ea typeface="新細明體"/>
                          <a:cs typeface="Calibri"/>
                        </a:rPr>
                        <a:t>78%</a:t>
                      </a:r>
                      <a:endParaRPr lang="zh-TW" sz="2000" b="1" kern="10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a:txBody>
                    <a:bodyPr/>
                    <a:lstStyle/>
                    <a:p>
                      <a:pPr algn="r">
                        <a:spcAft>
                          <a:spcPts val="0"/>
                        </a:spcAft>
                      </a:pPr>
                      <a:r>
                        <a:rPr lang="en-US" sz="2000" b="1" kern="0">
                          <a:solidFill>
                            <a:srgbClr val="000000"/>
                          </a:solidFill>
                          <a:latin typeface="Calibri"/>
                          <a:ea typeface="新細明體"/>
                          <a:cs typeface="Calibri"/>
                        </a:rPr>
                        <a:t>18</a:t>
                      </a:r>
                      <a:endParaRPr lang="zh-TW" sz="2000" b="1" kern="10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r">
                        <a:spcAft>
                          <a:spcPts val="0"/>
                        </a:spcAft>
                      </a:pPr>
                      <a:r>
                        <a:rPr lang="en-US" sz="2000" b="1" kern="0">
                          <a:solidFill>
                            <a:srgbClr val="000000"/>
                          </a:solidFill>
                          <a:latin typeface="Calibri"/>
                          <a:ea typeface="新細明體"/>
                          <a:cs typeface="Calibri"/>
                        </a:rPr>
                        <a:t>86%</a:t>
                      </a:r>
                      <a:endParaRPr lang="zh-TW" sz="2000" b="1" kern="10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r">
                        <a:spcAft>
                          <a:spcPts val="0"/>
                        </a:spcAft>
                      </a:pPr>
                      <a:r>
                        <a:rPr lang="en-US" sz="2000" b="1" kern="0">
                          <a:solidFill>
                            <a:srgbClr val="000000"/>
                          </a:solidFill>
                          <a:latin typeface="Calibri"/>
                          <a:ea typeface="新細明體"/>
                          <a:cs typeface="Calibri"/>
                        </a:rPr>
                        <a:t>58</a:t>
                      </a:r>
                      <a:endParaRPr lang="zh-TW" sz="2000" b="1" kern="10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r">
                        <a:spcAft>
                          <a:spcPts val="0"/>
                        </a:spcAft>
                      </a:pPr>
                      <a:r>
                        <a:rPr lang="en-US" sz="2000" b="1" kern="0">
                          <a:solidFill>
                            <a:srgbClr val="000000"/>
                          </a:solidFill>
                          <a:latin typeface="Calibri"/>
                          <a:ea typeface="新細明體"/>
                          <a:cs typeface="Calibri"/>
                        </a:rPr>
                        <a:t>81%</a:t>
                      </a:r>
                      <a:endParaRPr lang="zh-TW" sz="2000" b="1" kern="10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r">
                        <a:spcAft>
                          <a:spcPts val="0"/>
                        </a:spcAft>
                      </a:pPr>
                      <a:r>
                        <a:rPr lang="en-US" sz="2000" b="1" kern="0">
                          <a:solidFill>
                            <a:srgbClr val="000000"/>
                          </a:solidFill>
                          <a:latin typeface="Calibri"/>
                          <a:ea typeface="新細明體"/>
                          <a:cs typeface="Calibri"/>
                        </a:rPr>
                        <a:t>17</a:t>
                      </a:r>
                      <a:endParaRPr lang="zh-TW" sz="2000" b="1" kern="10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r">
                        <a:spcAft>
                          <a:spcPts val="0"/>
                        </a:spcAft>
                      </a:pPr>
                      <a:r>
                        <a:rPr lang="en-US" sz="2000" b="1" kern="0" dirty="0">
                          <a:solidFill>
                            <a:srgbClr val="000000"/>
                          </a:solidFill>
                          <a:latin typeface="Calibri"/>
                          <a:ea typeface="新細明體"/>
                          <a:cs typeface="Calibri"/>
                        </a:rPr>
                        <a:t>63%</a:t>
                      </a:r>
                      <a:endParaRPr lang="zh-TW" sz="2000" b="1"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r>
              <a:tr h="406072">
                <a:tc>
                  <a:txBody>
                    <a:bodyPr/>
                    <a:lstStyle/>
                    <a:p>
                      <a:pPr>
                        <a:spcAft>
                          <a:spcPts val="0"/>
                        </a:spcAft>
                      </a:pPr>
                      <a:r>
                        <a:rPr lang="en-US" altLang="zh-TW" sz="2000" b="1" kern="0" dirty="0" err="1" smtClean="0">
                          <a:solidFill>
                            <a:srgbClr val="000000"/>
                          </a:solidFill>
                          <a:latin typeface="Calibri"/>
                          <a:ea typeface="新細明體"/>
                          <a:cs typeface="Calibri"/>
                        </a:rPr>
                        <a:t>Cl</a:t>
                      </a:r>
                      <a:r>
                        <a:rPr lang="en-US" altLang="zh-TW" sz="2000" b="1" kern="0" baseline="0" dirty="0" smtClean="0">
                          <a:solidFill>
                            <a:srgbClr val="000000"/>
                          </a:solidFill>
                          <a:latin typeface="Calibri"/>
                          <a:ea typeface="新細明體"/>
                          <a:cs typeface="Calibri"/>
                        </a:rPr>
                        <a:t> + N</a:t>
                      </a:r>
                      <a:endParaRPr lang="zh-TW" sz="2000"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0"/>
                        </a:spcAft>
                      </a:pPr>
                      <a:r>
                        <a:rPr lang="en-US" sz="2000" b="1" kern="0">
                          <a:solidFill>
                            <a:srgbClr val="000000"/>
                          </a:solidFill>
                          <a:latin typeface="Calibri"/>
                          <a:ea typeface="新細明體"/>
                          <a:cs typeface="Calibri"/>
                        </a:rPr>
                        <a:t>39</a:t>
                      </a:r>
                      <a:endParaRPr lang="zh-TW" sz="2000" b="1" kern="10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r">
                        <a:spcAft>
                          <a:spcPts val="0"/>
                        </a:spcAft>
                      </a:pPr>
                      <a:r>
                        <a:rPr lang="en-US" sz="2000" b="1" kern="0" dirty="0" smtClean="0">
                          <a:solidFill>
                            <a:srgbClr val="000000"/>
                          </a:solidFill>
                          <a:latin typeface="Calibri"/>
                          <a:ea typeface="新細明體"/>
                          <a:cs typeface="Calibri"/>
                        </a:rPr>
                        <a:t>60%</a:t>
                      </a:r>
                      <a:endParaRPr lang="zh-TW" sz="2000" b="1"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r">
                        <a:spcAft>
                          <a:spcPts val="0"/>
                        </a:spcAft>
                      </a:pPr>
                      <a:r>
                        <a:rPr lang="en-US" sz="2000" b="1" kern="0" dirty="0">
                          <a:solidFill>
                            <a:srgbClr val="000000"/>
                          </a:solidFill>
                          <a:latin typeface="Calibri"/>
                          <a:ea typeface="新細明體"/>
                          <a:cs typeface="Calibri"/>
                        </a:rPr>
                        <a:t>8</a:t>
                      </a:r>
                      <a:endParaRPr lang="zh-TW" sz="2000" b="1"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a:txBody>
                    <a:bodyPr/>
                    <a:lstStyle/>
                    <a:p>
                      <a:pPr algn="r">
                        <a:spcAft>
                          <a:spcPts val="0"/>
                        </a:spcAft>
                      </a:pPr>
                      <a:r>
                        <a:rPr lang="en-US" sz="2000" b="1" kern="0" dirty="0">
                          <a:solidFill>
                            <a:srgbClr val="000000"/>
                          </a:solidFill>
                          <a:latin typeface="Calibri"/>
                          <a:ea typeface="新細明體"/>
                          <a:cs typeface="Calibri"/>
                        </a:rPr>
                        <a:t>7%</a:t>
                      </a:r>
                      <a:endParaRPr lang="zh-TW" sz="2000" b="1"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a:txBody>
                    <a:bodyPr/>
                    <a:lstStyle/>
                    <a:p>
                      <a:endParaRPr lang="zh-TW" sz="2000" b="1" kern="100">
                        <a:latin typeface="Calibri"/>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zh-TW" sz="2000" b="1" kern="100">
                        <a:latin typeface="Calibri"/>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0"/>
                        </a:spcAft>
                      </a:pPr>
                      <a:r>
                        <a:rPr lang="en-US" sz="2000" b="1" kern="0">
                          <a:solidFill>
                            <a:srgbClr val="000000"/>
                          </a:solidFill>
                          <a:latin typeface="Calibri"/>
                          <a:ea typeface="新細明體"/>
                          <a:cs typeface="Calibri"/>
                        </a:rPr>
                        <a:t>2</a:t>
                      </a:r>
                      <a:endParaRPr lang="zh-TW" sz="2000" b="1" kern="10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r">
                        <a:spcAft>
                          <a:spcPts val="0"/>
                        </a:spcAft>
                      </a:pPr>
                      <a:r>
                        <a:rPr lang="en-US" sz="2000" b="1" kern="0" dirty="0">
                          <a:solidFill>
                            <a:srgbClr val="000000"/>
                          </a:solidFill>
                          <a:latin typeface="Calibri"/>
                          <a:ea typeface="新細明體"/>
                          <a:cs typeface="Calibri"/>
                        </a:rPr>
                        <a:t>3%</a:t>
                      </a:r>
                      <a:endParaRPr lang="zh-TW" sz="2000" b="1"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r">
                        <a:spcAft>
                          <a:spcPts val="0"/>
                        </a:spcAft>
                      </a:pPr>
                      <a:r>
                        <a:rPr lang="en-US" sz="2000" b="1" kern="0">
                          <a:solidFill>
                            <a:srgbClr val="000000"/>
                          </a:solidFill>
                          <a:latin typeface="Calibri"/>
                          <a:ea typeface="新細明體"/>
                          <a:cs typeface="Calibri"/>
                        </a:rPr>
                        <a:t>6</a:t>
                      </a:r>
                      <a:endParaRPr lang="zh-TW" sz="2000" b="1" kern="10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r">
                        <a:spcAft>
                          <a:spcPts val="0"/>
                        </a:spcAft>
                      </a:pPr>
                      <a:r>
                        <a:rPr lang="en-US" sz="2000" b="1" kern="0" dirty="0">
                          <a:solidFill>
                            <a:srgbClr val="000000"/>
                          </a:solidFill>
                          <a:latin typeface="Calibri"/>
                          <a:ea typeface="新細明體"/>
                          <a:cs typeface="Calibri"/>
                        </a:rPr>
                        <a:t>22%</a:t>
                      </a:r>
                      <a:endParaRPr lang="zh-TW" sz="2000" b="1"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r>
              <a:tr h="452041">
                <a:tc>
                  <a:txBody>
                    <a:bodyPr/>
                    <a:lstStyle/>
                    <a:p>
                      <a:pPr>
                        <a:spcAft>
                          <a:spcPts val="0"/>
                        </a:spcAft>
                      </a:pPr>
                      <a:r>
                        <a:rPr lang="en-US" sz="2000" b="1" kern="0" dirty="0" err="1">
                          <a:solidFill>
                            <a:srgbClr val="000000"/>
                          </a:solidFill>
                          <a:latin typeface="Calibri"/>
                          <a:ea typeface="新細明體"/>
                          <a:cs typeface="Calibri"/>
                        </a:rPr>
                        <a:t>dem</a:t>
                      </a:r>
                      <a:r>
                        <a:rPr lang="en-US" sz="2000" b="1" kern="0" dirty="0">
                          <a:solidFill>
                            <a:srgbClr val="000000"/>
                          </a:solidFill>
                          <a:latin typeface="Calibri"/>
                          <a:ea typeface="新細明體"/>
                          <a:cs typeface="Calibri"/>
                        </a:rPr>
                        <a:t> + </a:t>
                      </a:r>
                      <a:r>
                        <a:rPr lang="en-US" altLang="zh-TW" sz="2000" b="1" kern="0" dirty="0" err="1" smtClean="0">
                          <a:solidFill>
                            <a:srgbClr val="000000"/>
                          </a:solidFill>
                          <a:latin typeface="Calibri"/>
                          <a:ea typeface="新細明體"/>
                          <a:cs typeface="Calibri"/>
                        </a:rPr>
                        <a:t>Cl</a:t>
                      </a:r>
                      <a:r>
                        <a:rPr lang="en-US" altLang="zh-TW" sz="2000" b="1" kern="0" baseline="0" dirty="0" smtClean="0">
                          <a:solidFill>
                            <a:srgbClr val="000000"/>
                          </a:solidFill>
                          <a:latin typeface="Calibri"/>
                          <a:ea typeface="新細明體"/>
                          <a:cs typeface="Calibri"/>
                        </a:rPr>
                        <a:t> + N</a:t>
                      </a:r>
                      <a:r>
                        <a:rPr lang="en-US" altLang="zh-TW" sz="2000" b="1" kern="0" dirty="0" smtClean="0">
                          <a:solidFill>
                            <a:srgbClr val="000000"/>
                          </a:solidFill>
                          <a:latin typeface="Calibri"/>
                          <a:ea typeface="新細明體"/>
                          <a:cs typeface="Calibri"/>
                        </a:rPr>
                        <a:t> </a:t>
                      </a:r>
                      <a:endParaRPr lang="zh-TW" sz="2000"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0"/>
                        </a:spcAft>
                      </a:pPr>
                      <a:r>
                        <a:rPr lang="en-US" altLang="zh-TW" sz="2000" b="1" kern="100" dirty="0" smtClean="0">
                          <a:latin typeface="Calibri"/>
                          <a:ea typeface="新細明體"/>
                          <a:cs typeface="Times New Roman"/>
                        </a:rPr>
                        <a:t>4</a:t>
                      </a:r>
                      <a:endParaRPr lang="zh-TW" sz="2000" b="1"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r">
                        <a:spcAft>
                          <a:spcPts val="0"/>
                        </a:spcAft>
                      </a:pPr>
                      <a:r>
                        <a:rPr lang="en-US" sz="2000" b="1" kern="0" dirty="0" smtClean="0">
                          <a:solidFill>
                            <a:srgbClr val="000000"/>
                          </a:solidFill>
                          <a:latin typeface="Calibri"/>
                          <a:ea typeface="新細明體"/>
                          <a:cs typeface="Calibri"/>
                        </a:rPr>
                        <a:t>6%</a:t>
                      </a:r>
                      <a:endParaRPr lang="zh-TW" sz="2000" b="1"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r">
                        <a:spcAft>
                          <a:spcPts val="0"/>
                        </a:spcAft>
                      </a:pPr>
                      <a:r>
                        <a:rPr lang="en-US" sz="2000" b="1" kern="0">
                          <a:solidFill>
                            <a:srgbClr val="000000"/>
                          </a:solidFill>
                          <a:latin typeface="Calibri"/>
                          <a:ea typeface="新細明體"/>
                          <a:cs typeface="Calibri"/>
                        </a:rPr>
                        <a:t>1</a:t>
                      </a:r>
                      <a:endParaRPr lang="zh-TW" sz="2000" b="1" kern="10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a:txBody>
                    <a:bodyPr/>
                    <a:lstStyle/>
                    <a:p>
                      <a:pPr algn="r">
                        <a:spcAft>
                          <a:spcPts val="0"/>
                        </a:spcAft>
                      </a:pPr>
                      <a:r>
                        <a:rPr lang="en-US" sz="2000" b="1" kern="0">
                          <a:solidFill>
                            <a:srgbClr val="000000"/>
                          </a:solidFill>
                          <a:latin typeface="Calibri"/>
                          <a:ea typeface="新細明體"/>
                          <a:cs typeface="Calibri"/>
                        </a:rPr>
                        <a:t>1%</a:t>
                      </a:r>
                      <a:endParaRPr lang="zh-TW" sz="2000" b="1" kern="10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a:txBody>
                    <a:bodyPr/>
                    <a:lstStyle/>
                    <a:p>
                      <a:endParaRPr lang="zh-TW" sz="2000" b="1" kern="100">
                        <a:latin typeface="Calibri"/>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zh-TW" sz="2000" b="1" kern="100">
                        <a:latin typeface="Calibri"/>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0"/>
                        </a:spcAft>
                      </a:pPr>
                      <a:r>
                        <a:rPr lang="en-US" sz="2000" b="1" kern="0">
                          <a:solidFill>
                            <a:srgbClr val="000000"/>
                          </a:solidFill>
                          <a:latin typeface="Calibri"/>
                          <a:ea typeface="新細明體"/>
                          <a:cs typeface="Calibri"/>
                        </a:rPr>
                        <a:t>1</a:t>
                      </a:r>
                      <a:endParaRPr lang="zh-TW" sz="2000" b="1" kern="10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r">
                        <a:spcAft>
                          <a:spcPts val="0"/>
                        </a:spcAft>
                      </a:pPr>
                      <a:r>
                        <a:rPr lang="en-US" sz="2000" b="1" kern="0">
                          <a:solidFill>
                            <a:srgbClr val="000000"/>
                          </a:solidFill>
                          <a:latin typeface="Calibri"/>
                          <a:ea typeface="新細明體"/>
                          <a:cs typeface="Calibri"/>
                        </a:rPr>
                        <a:t>1%</a:t>
                      </a:r>
                      <a:endParaRPr lang="zh-TW" sz="2000" b="1" kern="10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endParaRPr lang="zh-TW" sz="2000" b="1" kern="100">
                        <a:latin typeface="Calibri"/>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zh-TW" sz="2000" b="1" kern="100" dirty="0">
                        <a:latin typeface="Calibri"/>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301679">
                <a:tc>
                  <a:txBody>
                    <a:bodyPr/>
                    <a:lstStyle/>
                    <a:p>
                      <a:pPr>
                        <a:spcAft>
                          <a:spcPts val="0"/>
                        </a:spcAft>
                      </a:pPr>
                      <a:r>
                        <a:rPr lang="en-US" sz="2000" b="1" kern="0" dirty="0" smtClean="0">
                          <a:solidFill>
                            <a:srgbClr val="000000"/>
                          </a:solidFill>
                          <a:latin typeface="Calibri"/>
                          <a:ea typeface="新細明體"/>
                          <a:cs typeface="Calibri"/>
                        </a:rPr>
                        <a:t>pronouns</a:t>
                      </a:r>
                      <a:endParaRPr lang="zh-TW" sz="2000"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0"/>
                        </a:spcAft>
                      </a:pPr>
                      <a:r>
                        <a:rPr lang="en-US" sz="2000" b="1" kern="0">
                          <a:solidFill>
                            <a:srgbClr val="000000"/>
                          </a:solidFill>
                          <a:latin typeface="Calibri"/>
                          <a:ea typeface="新細明體"/>
                          <a:cs typeface="Calibri"/>
                        </a:rPr>
                        <a:t>5</a:t>
                      </a:r>
                      <a:endParaRPr lang="zh-TW" sz="2000" b="1" kern="10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r">
                        <a:spcAft>
                          <a:spcPts val="0"/>
                        </a:spcAft>
                      </a:pPr>
                      <a:r>
                        <a:rPr lang="en-US" sz="2000" b="1" kern="0" dirty="0">
                          <a:solidFill>
                            <a:srgbClr val="000000"/>
                          </a:solidFill>
                          <a:latin typeface="Calibri"/>
                          <a:ea typeface="新細明體"/>
                          <a:cs typeface="Calibri"/>
                        </a:rPr>
                        <a:t>8%</a:t>
                      </a:r>
                      <a:endParaRPr lang="zh-TW" sz="2000" b="1"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r">
                        <a:spcAft>
                          <a:spcPts val="0"/>
                        </a:spcAft>
                      </a:pPr>
                      <a:r>
                        <a:rPr lang="en-US" sz="2000" b="1" kern="0">
                          <a:solidFill>
                            <a:srgbClr val="000000"/>
                          </a:solidFill>
                          <a:latin typeface="Calibri"/>
                          <a:ea typeface="新細明體"/>
                          <a:cs typeface="Calibri"/>
                        </a:rPr>
                        <a:t>3</a:t>
                      </a:r>
                      <a:endParaRPr lang="zh-TW" sz="2000" b="1" kern="10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a:txBody>
                    <a:bodyPr/>
                    <a:lstStyle/>
                    <a:p>
                      <a:pPr algn="r">
                        <a:spcAft>
                          <a:spcPts val="0"/>
                        </a:spcAft>
                      </a:pPr>
                      <a:r>
                        <a:rPr lang="en-US" sz="2000" b="1" kern="0">
                          <a:solidFill>
                            <a:srgbClr val="000000"/>
                          </a:solidFill>
                          <a:latin typeface="Calibri"/>
                          <a:ea typeface="新細明體"/>
                          <a:cs typeface="Calibri"/>
                        </a:rPr>
                        <a:t>3%</a:t>
                      </a:r>
                      <a:endParaRPr lang="zh-TW" sz="2000" b="1" kern="10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a:txBody>
                    <a:bodyPr/>
                    <a:lstStyle/>
                    <a:p>
                      <a:endParaRPr lang="zh-TW" sz="2000" b="1" kern="100" dirty="0">
                        <a:latin typeface="Calibri"/>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zh-TW" sz="2000" b="1" kern="100">
                        <a:latin typeface="Calibri"/>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zh-TW" sz="2000" b="1" kern="100">
                        <a:latin typeface="Calibri"/>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zh-TW" sz="2000" b="1" kern="100">
                        <a:latin typeface="Calibri"/>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0"/>
                        </a:spcAft>
                      </a:pPr>
                      <a:r>
                        <a:rPr lang="en-US" sz="2000" b="1" kern="0">
                          <a:solidFill>
                            <a:srgbClr val="000000"/>
                          </a:solidFill>
                          <a:latin typeface="Calibri"/>
                          <a:ea typeface="新細明體"/>
                          <a:cs typeface="Calibri"/>
                        </a:rPr>
                        <a:t>3</a:t>
                      </a:r>
                      <a:endParaRPr lang="zh-TW" sz="2000" b="1" kern="10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r">
                        <a:spcAft>
                          <a:spcPts val="0"/>
                        </a:spcAft>
                      </a:pPr>
                      <a:r>
                        <a:rPr lang="en-US" sz="2000" b="1" kern="0" dirty="0">
                          <a:solidFill>
                            <a:srgbClr val="000000"/>
                          </a:solidFill>
                          <a:latin typeface="Calibri"/>
                          <a:ea typeface="新細明體"/>
                          <a:cs typeface="Calibri"/>
                        </a:rPr>
                        <a:t>11%</a:t>
                      </a:r>
                      <a:endParaRPr lang="zh-TW" sz="2000" b="1"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r>
              <a:tr h="532490">
                <a:tc>
                  <a:txBody>
                    <a:bodyPr/>
                    <a:lstStyle/>
                    <a:p>
                      <a:pPr>
                        <a:spcAft>
                          <a:spcPts val="0"/>
                        </a:spcAft>
                      </a:pPr>
                      <a:r>
                        <a:rPr lang="en-US" sz="2000" b="1" kern="0" dirty="0">
                          <a:solidFill>
                            <a:srgbClr val="000099"/>
                          </a:solidFill>
                          <a:latin typeface="Calibri"/>
                          <a:ea typeface="新細明體"/>
                          <a:cs typeface="Calibri"/>
                        </a:rPr>
                        <a:t>existential </a:t>
                      </a:r>
                      <a:r>
                        <a:rPr lang="en-US" sz="2000" b="1" kern="0" dirty="0" smtClean="0">
                          <a:solidFill>
                            <a:srgbClr val="000099"/>
                          </a:solidFill>
                          <a:latin typeface="Calibri"/>
                          <a:ea typeface="新細明體"/>
                          <a:cs typeface="Calibri"/>
                        </a:rPr>
                        <a:t>constructions</a:t>
                      </a:r>
                      <a:endParaRPr lang="zh-TW" sz="2000" kern="100" dirty="0">
                        <a:solidFill>
                          <a:srgbClr val="000099"/>
                        </a:solidFill>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zh-TW" sz="2000" b="1" kern="100">
                        <a:solidFill>
                          <a:srgbClr val="000099"/>
                        </a:solidFill>
                        <a:latin typeface="Calibri"/>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zh-TW" sz="2000" b="1" kern="100">
                        <a:solidFill>
                          <a:srgbClr val="000099"/>
                        </a:solidFill>
                        <a:latin typeface="Calibri"/>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0"/>
                        </a:spcAft>
                      </a:pPr>
                      <a:r>
                        <a:rPr lang="en-US" sz="2000" b="1" kern="0" dirty="0">
                          <a:solidFill>
                            <a:srgbClr val="000099"/>
                          </a:solidFill>
                          <a:latin typeface="Calibri"/>
                          <a:ea typeface="新細明體"/>
                          <a:cs typeface="Calibri"/>
                        </a:rPr>
                        <a:t>2</a:t>
                      </a:r>
                      <a:endParaRPr lang="zh-TW" sz="2000" b="1" kern="100" dirty="0">
                        <a:solidFill>
                          <a:srgbClr val="000099"/>
                        </a:solidFill>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a:txBody>
                    <a:bodyPr/>
                    <a:lstStyle/>
                    <a:p>
                      <a:pPr algn="r">
                        <a:spcAft>
                          <a:spcPts val="0"/>
                        </a:spcAft>
                      </a:pPr>
                      <a:r>
                        <a:rPr lang="en-US" sz="2000" b="1" kern="0" dirty="0">
                          <a:solidFill>
                            <a:srgbClr val="000099"/>
                          </a:solidFill>
                          <a:latin typeface="Calibri"/>
                          <a:ea typeface="新細明體"/>
                          <a:cs typeface="Calibri"/>
                        </a:rPr>
                        <a:t>2%</a:t>
                      </a:r>
                      <a:endParaRPr lang="zh-TW" sz="2000" b="1" kern="100" dirty="0">
                        <a:solidFill>
                          <a:srgbClr val="000099"/>
                        </a:solidFill>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a:txBody>
                    <a:bodyPr/>
                    <a:lstStyle/>
                    <a:p>
                      <a:endParaRPr lang="zh-TW" sz="2000" b="1" kern="100">
                        <a:solidFill>
                          <a:srgbClr val="000099"/>
                        </a:solidFill>
                        <a:latin typeface="Calibri"/>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zh-TW" sz="2000" b="1" kern="100" dirty="0">
                        <a:solidFill>
                          <a:srgbClr val="000099"/>
                        </a:solidFill>
                        <a:latin typeface="Calibri"/>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0"/>
                        </a:spcAft>
                      </a:pPr>
                      <a:r>
                        <a:rPr lang="en-US" sz="2000" b="1" kern="0" dirty="0">
                          <a:solidFill>
                            <a:srgbClr val="000099"/>
                          </a:solidFill>
                          <a:latin typeface="Calibri"/>
                          <a:ea typeface="新細明體"/>
                          <a:cs typeface="Calibri"/>
                        </a:rPr>
                        <a:t>1</a:t>
                      </a:r>
                      <a:endParaRPr lang="zh-TW" sz="2000" b="1" kern="100" dirty="0">
                        <a:solidFill>
                          <a:srgbClr val="000099"/>
                        </a:solidFill>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r">
                        <a:spcAft>
                          <a:spcPts val="0"/>
                        </a:spcAft>
                      </a:pPr>
                      <a:r>
                        <a:rPr lang="en-US" sz="2000" b="1" kern="0">
                          <a:solidFill>
                            <a:srgbClr val="000099"/>
                          </a:solidFill>
                          <a:latin typeface="Calibri"/>
                          <a:ea typeface="新細明體"/>
                          <a:cs typeface="Calibri"/>
                        </a:rPr>
                        <a:t>1%</a:t>
                      </a:r>
                      <a:endParaRPr lang="zh-TW" sz="2000" b="1" kern="100">
                        <a:solidFill>
                          <a:srgbClr val="000099"/>
                        </a:solidFill>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r">
                        <a:spcAft>
                          <a:spcPts val="0"/>
                        </a:spcAft>
                      </a:pPr>
                      <a:r>
                        <a:rPr lang="en-US" sz="2000" b="1" kern="0">
                          <a:solidFill>
                            <a:srgbClr val="000099"/>
                          </a:solidFill>
                          <a:latin typeface="Calibri"/>
                          <a:ea typeface="新細明體"/>
                          <a:cs typeface="Calibri"/>
                        </a:rPr>
                        <a:t>1</a:t>
                      </a:r>
                      <a:endParaRPr lang="zh-TW" sz="2000" b="1" kern="100">
                        <a:solidFill>
                          <a:srgbClr val="000099"/>
                        </a:solidFill>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r">
                        <a:spcAft>
                          <a:spcPts val="0"/>
                        </a:spcAft>
                      </a:pPr>
                      <a:r>
                        <a:rPr lang="en-US" sz="2000" b="1" kern="0" dirty="0">
                          <a:solidFill>
                            <a:srgbClr val="000099"/>
                          </a:solidFill>
                          <a:latin typeface="Calibri"/>
                          <a:ea typeface="新細明體"/>
                          <a:cs typeface="Calibri"/>
                        </a:rPr>
                        <a:t>4%</a:t>
                      </a:r>
                      <a:endParaRPr lang="zh-TW" sz="2000" b="1" kern="100" dirty="0">
                        <a:solidFill>
                          <a:srgbClr val="000099"/>
                        </a:solidFill>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r>
              <a:tr h="301679">
                <a:tc>
                  <a:txBody>
                    <a:bodyPr/>
                    <a:lstStyle/>
                    <a:p>
                      <a:pPr>
                        <a:spcAft>
                          <a:spcPts val="0"/>
                        </a:spcAft>
                      </a:pPr>
                      <a:r>
                        <a:rPr lang="en-US" sz="2000" b="1" kern="0" dirty="0">
                          <a:solidFill>
                            <a:srgbClr val="000099"/>
                          </a:solidFill>
                          <a:latin typeface="Calibri"/>
                          <a:ea typeface="新細明體"/>
                          <a:cs typeface="Calibri"/>
                        </a:rPr>
                        <a:t>Null arguments</a:t>
                      </a:r>
                      <a:endParaRPr lang="zh-TW" sz="2000" kern="100" dirty="0">
                        <a:solidFill>
                          <a:srgbClr val="000099"/>
                        </a:solidFill>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zh-TW" sz="2000" b="1" kern="100" dirty="0">
                        <a:solidFill>
                          <a:srgbClr val="000099"/>
                        </a:solidFill>
                        <a:latin typeface="Calibri"/>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zh-TW" sz="2000" b="1" kern="100" dirty="0">
                        <a:solidFill>
                          <a:srgbClr val="000099"/>
                        </a:solidFill>
                        <a:latin typeface="Calibri"/>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0"/>
                        </a:spcAft>
                      </a:pPr>
                      <a:r>
                        <a:rPr lang="en-US" sz="2000" b="1" kern="0" dirty="0">
                          <a:solidFill>
                            <a:srgbClr val="000099"/>
                          </a:solidFill>
                          <a:latin typeface="Calibri"/>
                          <a:ea typeface="新細明體"/>
                          <a:cs typeface="Calibri"/>
                        </a:rPr>
                        <a:t>13</a:t>
                      </a:r>
                      <a:endParaRPr lang="zh-TW" sz="2000" b="1" kern="100" dirty="0">
                        <a:solidFill>
                          <a:srgbClr val="000099"/>
                        </a:solidFill>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a:txBody>
                    <a:bodyPr/>
                    <a:lstStyle/>
                    <a:p>
                      <a:pPr algn="r">
                        <a:spcAft>
                          <a:spcPts val="0"/>
                        </a:spcAft>
                      </a:pPr>
                      <a:r>
                        <a:rPr lang="en-US" sz="2000" b="1" kern="0" dirty="0">
                          <a:solidFill>
                            <a:srgbClr val="000099"/>
                          </a:solidFill>
                          <a:latin typeface="Calibri"/>
                          <a:ea typeface="新細明體"/>
                          <a:cs typeface="Calibri"/>
                        </a:rPr>
                        <a:t>11%</a:t>
                      </a:r>
                      <a:endParaRPr lang="zh-TW" sz="2000" b="1" kern="100" dirty="0">
                        <a:solidFill>
                          <a:srgbClr val="000099"/>
                        </a:solidFill>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a:txBody>
                    <a:bodyPr/>
                    <a:lstStyle/>
                    <a:p>
                      <a:pPr algn="r">
                        <a:spcAft>
                          <a:spcPts val="0"/>
                        </a:spcAft>
                      </a:pPr>
                      <a:r>
                        <a:rPr lang="en-US" sz="2000" b="1" kern="0" dirty="0">
                          <a:solidFill>
                            <a:srgbClr val="000099"/>
                          </a:solidFill>
                          <a:latin typeface="Calibri"/>
                          <a:ea typeface="新細明體"/>
                          <a:cs typeface="Calibri"/>
                        </a:rPr>
                        <a:t>3</a:t>
                      </a:r>
                      <a:endParaRPr lang="zh-TW" sz="2000" b="1" kern="100" dirty="0">
                        <a:solidFill>
                          <a:srgbClr val="000099"/>
                        </a:solidFill>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r">
                        <a:spcAft>
                          <a:spcPts val="0"/>
                        </a:spcAft>
                      </a:pPr>
                      <a:r>
                        <a:rPr lang="en-US" sz="2000" b="1" kern="0" dirty="0">
                          <a:solidFill>
                            <a:srgbClr val="000099"/>
                          </a:solidFill>
                          <a:latin typeface="Calibri"/>
                          <a:ea typeface="新細明體"/>
                          <a:cs typeface="Calibri"/>
                        </a:rPr>
                        <a:t>14%</a:t>
                      </a:r>
                      <a:endParaRPr lang="zh-TW" sz="2000" b="1" kern="100" dirty="0">
                        <a:solidFill>
                          <a:srgbClr val="000099"/>
                        </a:solidFill>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r">
                        <a:spcAft>
                          <a:spcPts val="0"/>
                        </a:spcAft>
                      </a:pPr>
                      <a:r>
                        <a:rPr lang="en-US" sz="2000" b="1" kern="0" dirty="0">
                          <a:solidFill>
                            <a:srgbClr val="000099"/>
                          </a:solidFill>
                          <a:latin typeface="Calibri"/>
                          <a:ea typeface="新細明體"/>
                          <a:cs typeface="Calibri"/>
                        </a:rPr>
                        <a:t>10</a:t>
                      </a:r>
                      <a:endParaRPr lang="zh-TW" sz="2000" b="1" kern="100" dirty="0">
                        <a:solidFill>
                          <a:srgbClr val="000099"/>
                        </a:solidFill>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r">
                        <a:spcAft>
                          <a:spcPts val="0"/>
                        </a:spcAft>
                      </a:pPr>
                      <a:r>
                        <a:rPr lang="en-US" sz="2000" b="1" kern="0" dirty="0">
                          <a:solidFill>
                            <a:srgbClr val="000099"/>
                          </a:solidFill>
                          <a:latin typeface="Calibri"/>
                          <a:ea typeface="新細明體"/>
                          <a:cs typeface="Calibri"/>
                        </a:rPr>
                        <a:t>14%</a:t>
                      </a:r>
                      <a:endParaRPr lang="zh-TW" sz="2000" b="1" kern="100" dirty="0">
                        <a:solidFill>
                          <a:srgbClr val="000099"/>
                        </a:solidFill>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endParaRPr lang="zh-TW" sz="2000" b="1" kern="100" dirty="0">
                        <a:solidFill>
                          <a:srgbClr val="000099"/>
                        </a:solidFill>
                        <a:latin typeface="Calibri"/>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zh-TW" sz="2000" b="1" kern="100" dirty="0">
                        <a:solidFill>
                          <a:srgbClr val="000099"/>
                        </a:solidFill>
                        <a:latin typeface="Calibri"/>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301679">
                <a:tc>
                  <a:txBody>
                    <a:bodyPr/>
                    <a:lstStyle/>
                    <a:p>
                      <a:pPr algn="r">
                        <a:spcAft>
                          <a:spcPts val="0"/>
                        </a:spcAft>
                      </a:pPr>
                      <a:r>
                        <a:rPr lang="en-US" sz="1600" b="1" kern="0" dirty="0">
                          <a:solidFill>
                            <a:srgbClr val="000000"/>
                          </a:solidFill>
                          <a:latin typeface="Calibri"/>
                          <a:ea typeface="新細明體"/>
                          <a:cs typeface="Calibri"/>
                        </a:rPr>
                        <a:t>Total: </a:t>
                      </a:r>
                      <a:endParaRPr lang="zh-TW" sz="1600"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r>
                        <a:rPr lang="en-US" altLang="zh-TW" sz="2000" b="1" kern="100" dirty="0" smtClean="0">
                          <a:latin typeface="Calibri"/>
                          <a:cs typeface="Times New Roman"/>
                        </a:rPr>
                        <a:t>65</a:t>
                      </a:r>
                      <a:endParaRPr lang="zh-TW" sz="2000" b="1" kern="100" dirty="0">
                        <a:latin typeface="Calibri"/>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zh-TW" sz="2000" b="1" kern="100">
                        <a:latin typeface="Calibri"/>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0"/>
                        </a:spcAft>
                      </a:pPr>
                      <a:r>
                        <a:rPr lang="en-US" sz="2000" b="1" kern="0">
                          <a:solidFill>
                            <a:srgbClr val="000000"/>
                          </a:solidFill>
                          <a:latin typeface="Calibri"/>
                          <a:ea typeface="新細明體"/>
                          <a:cs typeface="Calibri"/>
                        </a:rPr>
                        <a:t>120</a:t>
                      </a:r>
                      <a:endParaRPr lang="zh-TW" sz="2000" b="1" kern="10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zh-TW" sz="2000" b="1" kern="100">
                        <a:latin typeface="Calibri"/>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0"/>
                        </a:spcAft>
                      </a:pPr>
                      <a:r>
                        <a:rPr lang="en-US" sz="2000" b="1" kern="0">
                          <a:solidFill>
                            <a:srgbClr val="000000"/>
                          </a:solidFill>
                          <a:latin typeface="Calibri"/>
                          <a:ea typeface="新細明體"/>
                          <a:cs typeface="Calibri"/>
                        </a:rPr>
                        <a:t>21</a:t>
                      </a:r>
                      <a:endParaRPr lang="zh-TW" sz="2000" b="1" kern="10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zh-TW" sz="2000" b="1" kern="100">
                        <a:latin typeface="Calibri"/>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0"/>
                        </a:spcAft>
                      </a:pPr>
                      <a:r>
                        <a:rPr lang="en-US" sz="2000" b="1" kern="0">
                          <a:solidFill>
                            <a:srgbClr val="000000"/>
                          </a:solidFill>
                          <a:latin typeface="Calibri"/>
                          <a:ea typeface="新細明體"/>
                          <a:cs typeface="Calibri"/>
                        </a:rPr>
                        <a:t>72</a:t>
                      </a:r>
                      <a:endParaRPr lang="zh-TW" sz="2000" b="1" kern="10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zh-TW" sz="2000" b="1" kern="100">
                        <a:latin typeface="Calibri"/>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0"/>
                        </a:spcAft>
                      </a:pPr>
                      <a:r>
                        <a:rPr lang="en-US" sz="2000" b="1" kern="0" dirty="0">
                          <a:solidFill>
                            <a:srgbClr val="000000"/>
                          </a:solidFill>
                          <a:latin typeface="Calibri"/>
                          <a:ea typeface="新細明體"/>
                          <a:cs typeface="Calibri"/>
                        </a:rPr>
                        <a:t>27</a:t>
                      </a:r>
                      <a:endParaRPr lang="zh-TW" sz="2000" b="1"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zh-TW" sz="2000" b="1" kern="100" dirty="0">
                        <a:latin typeface="Calibri"/>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
        <p:nvSpPr>
          <p:cNvPr id="8" name="Rectangle 7"/>
          <p:cNvSpPr/>
          <p:nvPr/>
        </p:nvSpPr>
        <p:spPr>
          <a:xfrm>
            <a:off x="0" y="4191000"/>
            <a:ext cx="3352800" cy="457200"/>
          </a:xfrm>
          <a:prstGeom prst="rect">
            <a:avLst/>
          </a:prstGeom>
          <a:noFill/>
          <a:ln>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Rectangle 8"/>
          <p:cNvSpPr/>
          <p:nvPr/>
        </p:nvSpPr>
        <p:spPr>
          <a:xfrm>
            <a:off x="0" y="3810000"/>
            <a:ext cx="3352800" cy="457200"/>
          </a:xfrm>
          <a:prstGeom prst="rect">
            <a:avLst/>
          </a:prstGeom>
          <a:noFill/>
          <a:ln>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Rectangle 9"/>
          <p:cNvSpPr/>
          <p:nvPr/>
        </p:nvSpPr>
        <p:spPr>
          <a:xfrm>
            <a:off x="0" y="5029200"/>
            <a:ext cx="3352800" cy="381000"/>
          </a:xfrm>
          <a:prstGeom prst="rect">
            <a:avLst/>
          </a:prstGeom>
          <a:noFill/>
          <a:ln>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Rectangle 10"/>
          <p:cNvSpPr/>
          <p:nvPr/>
        </p:nvSpPr>
        <p:spPr>
          <a:xfrm>
            <a:off x="3352800" y="3810000"/>
            <a:ext cx="5791200" cy="4572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Rectangle 11"/>
          <p:cNvSpPr/>
          <p:nvPr/>
        </p:nvSpPr>
        <p:spPr>
          <a:xfrm>
            <a:off x="3352800" y="4191000"/>
            <a:ext cx="5791200" cy="4572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Rectangle 12"/>
          <p:cNvSpPr/>
          <p:nvPr/>
        </p:nvSpPr>
        <p:spPr>
          <a:xfrm>
            <a:off x="3352800" y="5410200"/>
            <a:ext cx="5791200" cy="914400"/>
          </a:xfrm>
          <a:prstGeom prst="rect">
            <a:avLst/>
          </a:prstGeom>
          <a:noFill/>
          <a:ln>
            <a:solidFill>
              <a:srgbClr val="66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ox(i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ox(in)">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ox(in)">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ox(in)">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ox(in)">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box(in)">
                                      <p:cBhvr>
                                        <p:cTn id="3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481328"/>
            <a:ext cx="8763000" cy="5376672"/>
          </a:xfrm>
        </p:spPr>
        <p:txBody>
          <a:bodyPr>
            <a:noAutofit/>
          </a:bodyPr>
          <a:lstStyle/>
          <a:p>
            <a:r>
              <a:rPr lang="en-US" altLang="zh-TW" sz="2800" dirty="0" smtClean="0">
                <a:solidFill>
                  <a:srgbClr val="FF0000"/>
                </a:solidFill>
              </a:rPr>
              <a:t>For </a:t>
            </a:r>
            <a:r>
              <a:rPr lang="en-US" altLang="zh-TW" sz="2800" dirty="0" smtClean="0">
                <a:solidFill>
                  <a:srgbClr val="FF0000"/>
                </a:solidFill>
              </a:rPr>
              <a:t>hearing adults</a:t>
            </a:r>
            <a:r>
              <a:rPr lang="en-US" altLang="zh-TW" sz="2800" dirty="0" smtClean="0">
                <a:solidFill>
                  <a:srgbClr val="FF0000"/>
                </a:solidFill>
              </a:rPr>
              <a:t>:</a:t>
            </a:r>
          </a:p>
          <a:p>
            <a:pPr lvl="1"/>
            <a:r>
              <a:rPr lang="en-US" altLang="zh-TW" sz="2800" dirty="0" smtClean="0"/>
              <a:t>[</a:t>
            </a:r>
            <a:r>
              <a:rPr lang="en-US" altLang="zh-TW" sz="2800" dirty="0" err="1" smtClean="0"/>
              <a:t>C</a:t>
            </a:r>
            <a:r>
              <a:rPr lang="en-US" altLang="zh-TW" sz="2800" dirty="0" err="1" smtClean="0"/>
              <a:t>l</a:t>
            </a:r>
            <a:r>
              <a:rPr lang="en-US" altLang="zh-TW" sz="2800" dirty="0" smtClean="0"/>
              <a:t> + N] is </a:t>
            </a:r>
            <a:r>
              <a:rPr lang="en-US" altLang="zh-TW" sz="2800" dirty="0" smtClean="0"/>
              <a:t>most </a:t>
            </a:r>
            <a:r>
              <a:rPr lang="en-US" altLang="zh-TW" sz="2800" dirty="0" smtClean="0"/>
              <a:t>frequently used option for reintroducing a character (over 60%). </a:t>
            </a:r>
          </a:p>
          <a:p>
            <a:pPr lvl="1"/>
            <a:endParaRPr lang="en-US" altLang="zh-TW" sz="2800" dirty="0" smtClean="0"/>
          </a:p>
          <a:p>
            <a:pPr lvl="1"/>
            <a:r>
              <a:rPr lang="en-US" altLang="zh-TW" sz="2800" dirty="0" smtClean="0"/>
              <a:t>Bare NPs are sometimes used as if they are proper names. </a:t>
            </a:r>
          </a:p>
          <a:p>
            <a:pPr lvl="1"/>
            <a:endParaRPr lang="en-US" altLang="zh-TW" sz="2800" dirty="0" smtClean="0"/>
          </a:p>
          <a:p>
            <a:pPr lvl="1"/>
            <a:r>
              <a:rPr lang="en-US" altLang="zh-TW" sz="2800" dirty="0" smtClean="0"/>
              <a:t>Pronouns are not preferred, probably due to the need to avoid ambiguity in interpretation. </a:t>
            </a:r>
          </a:p>
          <a:p>
            <a:endParaRPr lang="zh-TW" altLang="en-US" sz="2800" dirty="0"/>
          </a:p>
        </p:txBody>
      </p:sp>
      <p:sp>
        <p:nvSpPr>
          <p:cNvPr id="3" name="Slide Number Placeholder 2"/>
          <p:cNvSpPr>
            <a:spLocks noGrp="1"/>
          </p:cNvSpPr>
          <p:nvPr>
            <p:ph type="sldNum" sz="quarter" idx="12"/>
          </p:nvPr>
        </p:nvSpPr>
        <p:spPr/>
        <p:txBody>
          <a:bodyPr/>
          <a:lstStyle/>
          <a:p>
            <a:fld id="{26CFF094-8B55-4021-9F24-89C5C37C37A5}" type="slidenum">
              <a:rPr lang="en-US" smtClean="0"/>
              <a:pPr/>
              <a:t>49</a:t>
            </a:fld>
            <a:endParaRPr lang="en-US"/>
          </a:p>
        </p:txBody>
      </p:sp>
      <p:sp>
        <p:nvSpPr>
          <p:cNvPr id="4" name="Title 3"/>
          <p:cNvSpPr>
            <a:spLocks noGrp="1"/>
          </p:cNvSpPr>
          <p:nvPr>
            <p:ph type="title"/>
          </p:nvPr>
        </p:nvSpPr>
        <p:spPr/>
        <p:txBody>
          <a:bodyPr>
            <a:normAutofit fontScale="90000"/>
          </a:bodyPr>
          <a:lstStyle/>
          <a:p>
            <a:r>
              <a:rPr lang="en-US" altLang="zh-TW" dirty="0" smtClean="0">
                <a:solidFill>
                  <a:srgbClr val="000099"/>
                </a:solidFill>
              </a:rPr>
              <a:t>Referent reintroduction: </a:t>
            </a:r>
            <a:br>
              <a:rPr lang="en-US" altLang="zh-TW" dirty="0" smtClean="0">
                <a:solidFill>
                  <a:srgbClr val="000099"/>
                </a:solidFill>
              </a:rPr>
            </a:br>
            <a:r>
              <a:rPr lang="en-US" altLang="zh-TW" dirty="0" smtClean="0">
                <a:solidFill>
                  <a:srgbClr val="000099"/>
                </a:solidFill>
              </a:rPr>
              <a:t>adults </a:t>
            </a:r>
            <a:r>
              <a:rPr lang="en-US" altLang="zh-TW" dirty="0" err="1" smtClean="0">
                <a:solidFill>
                  <a:srgbClr val="000099"/>
                </a:solidFill>
              </a:rPr>
              <a:t>vs</a:t>
            </a:r>
            <a:r>
              <a:rPr lang="en-US" altLang="zh-TW" dirty="0" smtClean="0">
                <a:solidFill>
                  <a:srgbClr val="000099"/>
                </a:solidFill>
              </a:rPr>
              <a:t> d/</a:t>
            </a:r>
            <a:r>
              <a:rPr lang="en-US" altLang="zh-TW" dirty="0" err="1" smtClean="0">
                <a:solidFill>
                  <a:srgbClr val="000099"/>
                </a:solidFill>
              </a:rPr>
              <a:t>hh</a:t>
            </a:r>
            <a:r>
              <a:rPr lang="en-US" altLang="zh-TW" dirty="0" smtClean="0">
                <a:solidFill>
                  <a:srgbClr val="000099"/>
                </a:solidFill>
              </a:rPr>
              <a:t> children</a:t>
            </a:r>
            <a:endParaRPr lang="zh-TW" alt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143000"/>
            <a:ext cx="9144000" cy="5715000"/>
          </a:xfrm>
          <a:solidFill>
            <a:schemeClr val="bg1"/>
          </a:solidFill>
        </p:spPr>
        <p:txBody>
          <a:bodyPr>
            <a:noAutofit/>
          </a:bodyPr>
          <a:lstStyle/>
          <a:p>
            <a:r>
              <a:rPr lang="en-US" altLang="zh-TW" sz="2400" dirty="0" smtClean="0"/>
              <a:t>In Hong Kong, over 90% </a:t>
            </a:r>
            <a:r>
              <a:rPr lang="en-US" altLang="zh-TW" sz="2400" dirty="0" smtClean="0"/>
              <a:t>of deaf/hard-of-hearing children (hereafter d/</a:t>
            </a:r>
            <a:r>
              <a:rPr lang="en-US" altLang="zh-TW" sz="2400" dirty="0" err="1" smtClean="0"/>
              <a:t>hh</a:t>
            </a:r>
            <a:r>
              <a:rPr lang="en-US" altLang="zh-TW" sz="2400" dirty="0" smtClean="0"/>
              <a:t> children) </a:t>
            </a:r>
            <a:r>
              <a:rPr lang="en-US" altLang="zh-TW" sz="2400" dirty="0" smtClean="0"/>
              <a:t>with varying degree of hearing loss study in mainstream schools. Spoken language is the only means of communication for them. </a:t>
            </a:r>
          </a:p>
          <a:p>
            <a:endParaRPr lang="en-US" altLang="zh-TW" sz="2400" dirty="0" smtClean="0"/>
          </a:p>
          <a:p>
            <a:r>
              <a:rPr lang="en-US" altLang="zh-TW" sz="2400" dirty="0" smtClean="0"/>
              <a:t>However, very little research has been done on their acquisition of spoken Cantonese. </a:t>
            </a:r>
          </a:p>
          <a:p>
            <a:endParaRPr lang="en-US" altLang="zh-TW" sz="2400" dirty="0" smtClean="0"/>
          </a:p>
          <a:p>
            <a:r>
              <a:rPr lang="en-US" altLang="zh-TW" sz="2400" dirty="0" smtClean="0"/>
              <a:t>This project is the first attempt to probe into the development of nominal structures and discourse referencing of these children by looking at their narrative productions. </a:t>
            </a:r>
            <a:endParaRPr lang="en-US" altLang="zh-TW" sz="2400" dirty="0" smtClean="0"/>
          </a:p>
        </p:txBody>
      </p:sp>
      <p:sp>
        <p:nvSpPr>
          <p:cNvPr id="3" name="Slide Number Placeholder 2"/>
          <p:cNvSpPr>
            <a:spLocks noGrp="1"/>
          </p:cNvSpPr>
          <p:nvPr>
            <p:ph type="sldNum" sz="quarter" idx="12"/>
          </p:nvPr>
        </p:nvSpPr>
        <p:spPr/>
        <p:txBody>
          <a:bodyPr/>
          <a:lstStyle/>
          <a:p>
            <a:fld id="{26CFF094-8B55-4021-9F24-89C5C37C37A5}" type="slidenum">
              <a:rPr lang="en-US" smtClean="0"/>
              <a:pPr/>
              <a:t>5</a:t>
            </a:fld>
            <a:endParaRPr lang="en-US" dirty="0"/>
          </a:p>
        </p:txBody>
      </p:sp>
      <p:sp>
        <p:nvSpPr>
          <p:cNvPr id="4" name="Title 3"/>
          <p:cNvSpPr>
            <a:spLocks noGrp="1"/>
          </p:cNvSpPr>
          <p:nvPr>
            <p:ph type="title"/>
          </p:nvPr>
        </p:nvSpPr>
        <p:spPr>
          <a:xfrm>
            <a:off x="228600" y="0"/>
            <a:ext cx="8458200" cy="1066800"/>
          </a:xfrm>
        </p:spPr>
        <p:txBody>
          <a:bodyPr/>
          <a:lstStyle/>
          <a:p>
            <a:r>
              <a:rPr lang="en-US" altLang="zh-TW" dirty="0" smtClean="0">
                <a:solidFill>
                  <a:srgbClr val="000099"/>
                </a:solidFill>
              </a:rPr>
              <a:t>Purpose of this study</a:t>
            </a:r>
            <a:endParaRPr lang="zh-TW" altLang="en-US" dirty="0">
              <a:solidFill>
                <a:srgbClr val="000099"/>
              </a:solidFill>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371600"/>
            <a:ext cx="9144000" cy="5486400"/>
          </a:xfrm>
          <a:solidFill>
            <a:schemeClr val="bg1"/>
          </a:solidFill>
        </p:spPr>
        <p:txBody>
          <a:bodyPr>
            <a:noAutofit/>
          </a:bodyPr>
          <a:lstStyle/>
          <a:p>
            <a:r>
              <a:rPr lang="en-US" altLang="zh-TW" sz="2800" b="1" dirty="0" smtClean="0">
                <a:solidFill>
                  <a:srgbClr val="FF0000"/>
                </a:solidFill>
              </a:rPr>
              <a:t>For d/</a:t>
            </a:r>
            <a:r>
              <a:rPr lang="en-US" altLang="zh-TW" sz="2800" b="1" dirty="0" err="1" smtClean="0">
                <a:solidFill>
                  <a:srgbClr val="FF0000"/>
                </a:solidFill>
              </a:rPr>
              <a:t>hh</a:t>
            </a:r>
            <a:r>
              <a:rPr lang="en-US" altLang="zh-TW" sz="2800" b="1" dirty="0" smtClean="0">
                <a:solidFill>
                  <a:srgbClr val="FF0000"/>
                </a:solidFill>
              </a:rPr>
              <a:t> children, however:</a:t>
            </a:r>
          </a:p>
          <a:p>
            <a:pPr lvl="1"/>
            <a:r>
              <a:rPr lang="en-US" altLang="zh-TW" sz="2800" dirty="0" smtClean="0"/>
              <a:t>bare NPs are predominant in the reintroduction of characters.  </a:t>
            </a:r>
            <a:endParaRPr lang="en-US" altLang="zh-TW" sz="2800" dirty="0" smtClean="0"/>
          </a:p>
          <a:p>
            <a:pPr lvl="1"/>
            <a:endParaRPr lang="en-US" altLang="zh-TW" sz="2800" dirty="0" smtClean="0"/>
          </a:p>
          <a:p>
            <a:pPr lvl="1"/>
            <a:r>
              <a:rPr lang="en-US" altLang="zh-TW" sz="2800" dirty="0" smtClean="0"/>
              <a:t>[</a:t>
            </a:r>
            <a:r>
              <a:rPr lang="en-US" altLang="zh-TW" sz="2800" dirty="0" err="1" smtClean="0"/>
              <a:t>Cl</a:t>
            </a:r>
            <a:r>
              <a:rPr lang="en-US" altLang="zh-TW" sz="2800" dirty="0" smtClean="0"/>
              <a:t> +N] </a:t>
            </a:r>
            <a:r>
              <a:rPr lang="en-US" altLang="zh-TW" sz="2800" dirty="0" smtClean="0"/>
              <a:t>begins to increase as language proficiency improves, but it remains to be scarce when compared to bare NPs.  </a:t>
            </a:r>
          </a:p>
          <a:p>
            <a:pPr lvl="1"/>
            <a:endParaRPr lang="en-US" altLang="zh-TW" sz="2800" dirty="0" smtClean="0"/>
          </a:p>
          <a:p>
            <a:pPr lvl="1"/>
            <a:r>
              <a:rPr lang="en-US" altLang="zh-TW" sz="2800" dirty="0" smtClean="0"/>
              <a:t>There are </a:t>
            </a:r>
            <a:r>
              <a:rPr lang="en-US" altLang="zh-TW" sz="2800" dirty="0" smtClean="0"/>
              <a:t>a few instances of inappropriate use of indefinite </a:t>
            </a:r>
            <a:r>
              <a:rPr lang="en-US" altLang="zh-TW" sz="2800" dirty="0" smtClean="0"/>
              <a:t>existential constructions and </a:t>
            </a:r>
            <a:r>
              <a:rPr lang="en-US" altLang="zh-TW" sz="2800" dirty="0" smtClean="0"/>
              <a:t>null arguments. </a:t>
            </a:r>
            <a:endParaRPr lang="zh-TW" altLang="en-US" sz="2800" dirty="0" smtClean="0"/>
          </a:p>
          <a:p>
            <a:endParaRPr lang="zh-TW" altLang="en-US" sz="2800" dirty="0"/>
          </a:p>
        </p:txBody>
      </p:sp>
      <p:sp>
        <p:nvSpPr>
          <p:cNvPr id="3" name="Slide Number Placeholder 2"/>
          <p:cNvSpPr>
            <a:spLocks noGrp="1"/>
          </p:cNvSpPr>
          <p:nvPr>
            <p:ph type="sldNum" sz="quarter" idx="12"/>
          </p:nvPr>
        </p:nvSpPr>
        <p:spPr/>
        <p:txBody>
          <a:bodyPr/>
          <a:lstStyle/>
          <a:p>
            <a:fld id="{26CFF094-8B55-4021-9F24-89C5C37C37A5}" type="slidenum">
              <a:rPr lang="en-US" smtClean="0"/>
              <a:pPr/>
              <a:t>50</a:t>
            </a:fld>
            <a:endParaRPr lang="en-US"/>
          </a:p>
        </p:txBody>
      </p:sp>
      <p:sp>
        <p:nvSpPr>
          <p:cNvPr id="4" name="Title 3"/>
          <p:cNvSpPr>
            <a:spLocks noGrp="1"/>
          </p:cNvSpPr>
          <p:nvPr>
            <p:ph type="title"/>
          </p:nvPr>
        </p:nvSpPr>
        <p:spPr/>
        <p:txBody>
          <a:bodyPr>
            <a:normAutofit fontScale="90000"/>
          </a:bodyPr>
          <a:lstStyle/>
          <a:p>
            <a:r>
              <a:rPr lang="en-US" altLang="zh-TW" dirty="0" smtClean="0">
                <a:solidFill>
                  <a:srgbClr val="000099"/>
                </a:solidFill>
              </a:rPr>
              <a:t>Referent reintroduction: </a:t>
            </a:r>
            <a:br>
              <a:rPr lang="en-US" altLang="zh-TW" dirty="0" smtClean="0">
                <a:solidFill>
                  <a:srgbClr val="000099"/>
                </a:solidFill>
              </a:rPr>
            </a:br>
            <a:r>
              <a:rPr lang="en-US" altLang="zh-TW" dirty="0" smtClean="0">
                <a:solidFill>
                  <a:srgbClr val="000099"/>
                </a:solidFill>
              </a:rPr>
              <a:t>adults </a:t>
            </a:r>
            <a:r>
              <a:rPr lang="en-US" altLang="zh-TW" dirty="0" err="1" smtClean="0">
                <a:solidFill>
                  <a:srgbClr val="000099"/>
                </a:solidFill>
              </a:rPr>
              <a:t>vs</a:t>
            </a:r>
            <a:r>
              <a:rPr lang="en-US" altLang="zh-TW" dirty="0" smtClean="0">
                <a:solidFill>
                  <a:srgbClr val="000099"/>
                </a:solidFill>
              </a:rPr>
              <a:t> d/</a:t>
            </a:r>
            <a:r>
              <a:rPr lang="en-US" altLang="zh-TW" dirty="0" err="1" smtClean="0">
                <a:solidFill>
                  <a:srgbClr val="000099"/>
                </a:solidFill>
              </a:rPr>
              <a:t>hh</a:t>
            </a:r>
            <a:r>
              <a:rPr lang="en-US" altLang="zh-TW" dirty="0" smtClean="0">
                <a:solidFill>
                  <a:srgbClr val="000099"/>
                </a:solidFill>
              </a:rPr>
              <a:t> children</a:t>
            </a:r>
            <a:endParaRPr lang="zh-TW" altLang="en-US"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914400"/>
            <a:ext cx="9144000" cy="5562600"/>
          </a:xfrm>
        </p:spPr>
        <p:txBody>
          <a:bodyPr>
            <a:normAutofit/>
          </a:bodyPr>
          <a:lstStyle/>
          <a:p>
            <a:r>
              <a:rPr lang="en-US" altLang="zh-TW" sz="2600" dirty="0" smtClean="0"/>
              <a:t>Predominance </a:t>
            </a:r>
            <a:r>
              <a:rPr lang="en-US" altLang="zh-TW" sz="2600" dirty="0" smtClean="0"/>
              <a:t>of bare NPs </a:t>
            </a:r>
            <a:r>
              <a:rPr lang="en-US" altLang="zh-TW" sz="2600" dirty="0" smtClean="0"/>
              <a:t>as</a:t>
            </a:r>
            <a:r>
              <a:rPr lang="en-US" altLang="zh-TW" sz="2600" dirty="0" smtClean="0"/>
              <a:t> </a:t>
            </a:r>
            <a:r>
              <a:rPr lang="en-US" altLang="zh-TW" sz="2600" dirty="0" smtClean="0"/>
              <a:t>the referential expressions by d/</a:t>
            </a:r>
            <a:r>
              <a:rPr lang="en-US" altLang="zh-TW" sz="2600" dirty="0" err="1" smtClean="0"/>
              <a:t>hh</a:t>
            </a:r>
            <a:r>
              <a:rPr lang="en-US" altLang="zh-TW" sz="2600" dirty="0" smtClean="0"/>
              <a:t> </a:t>
            </a:r>
            <a:r>
              <a:rPr lang="en-US" altLang="zh-TW" sz="2600" dirty="0" smtClean="0"/>
              <a:t>children in this study </a:t>
            </a:r>
            <a:r>
              <a:rPr lang="en-US" altLang="zh-TW" sz="2600" dirty="0" smtClean="0"/>
              <a:t>across different language age groups. </a:t>
            </a:r>
            <a:r>
              <a:rPr lang="en-US" altLang="zh-TW" sz="2600" dirty="0" smtClean="0"/>
              <a:t>(Unlike what has been reported on the discourse referencing development of hearing children).</a:t>
            </a:r>
          </a:p>
          <a:p>
            <a:endParaRPr lang="en-US" altLang="zh-TW" sz="2600" dirty="0" smtClean="0"/>
          </a:p>
          <a:p>
            <a:r>
              <a:rPr lang="en-US" altLang="zh-TW" sz="2600" dirty="0" smtClean="0"/>
              <a:t>While nominal structures are </a:t>
            </a:r>
            <a:r>
              <a:rPr lang="en-US" altLang="zh-TW" sz="2600" dirty="0" smtClean="0"/>
              <a:t>acquired early by hearing children, </a:t>
            </a:r>
            <a:r>
              <a:rPr lang="en-US" altLang="zh-TW" sz="2600" dirty="0" smtClean="0"/>
              <a:t>not all of the d/</a:t>
            </a:r>
            <a:r>
              <a:rPr lang="en-US" altLang="zh-TW" sz="2600" dirty="0" err="1" smtClean="0"/>
              <a:t>hh</a:t>
            </a:r>
            <a:r>
              <a:rPr lang="en-US" altLang="zh-TW" sz="2600" dirty="0" smtClean="0"/>
              <a:t> children in this study can produce the full range of nominal forms in their narratives, despite </a:t>
            </a:r>
            <a:r>
              <a:rPr lang="en-US" altLang="zh-TW" sz="2600" dirty="0" smtClean="0"/>
              <a:t>a progress in the general language proficiency (as measured by clinical tool such as </a:t>
            </a:r>
            <a:r>
              <a:rPr lang="en-US" altLang="zh-TW" sz="2600" dirty="0" err="1" smtClean="0"/>
              <a:t>Reynell</a:t>
            </a:r>
            <a:r>
              <a:rPr lang="en-US" altLang="zh-TW" sz="2600" dirty="0" smtClean="0"/>
              <a:t> Developmental Language Scale).  </a:t>
            </a:r>
          </a:p>
          <a:p>
            <a:endParaRPr lang="en-US" altLang="zh-TW" sz="2600" dirty="0" smtClean="0"/>
          </a:p>
        </p:txBody>
      </p:sp>
      <p:sp>
        <p:nvSpPr>
          <p:cNvPr id="3" name="Slide Number Placeholder 2"/>
          <p:cNvSpPr>
            <a:spLocks noGrp="1"/>
          </p:cNvSpPr>
          <p:nvPr>
            <p:ph type="sldNum" sz="quarter" idx="12"/>
          </p:nvPr>
        </p:nvSpPr>
        <p:spPr/>
        <p:txBody>
          <a:bodyPr/>
          <a:lstStyle/>
          <a:p>
            <a:fld id="{26CFF094-8B55-4021-9F24-89C5C37C37A5}" type="slidenum">
              <a:rPr lang="en-US" smtClean="0"/>
              <a:pPr/>
              <a:t>51</a:t>
            </a:fld>
            <a:endParaRPr lang="en-US"/>
          </a:p>
        </p:txBody>
      </p:sp>
      <p:sp>
        <p:nvSpPr>
          <p:cNvPr id="4" name="Title 3"/>
          <p:cNvSpPr>
            <a:spLocks noGrp="1"/>
          </p:cNvSpPr>
          <p:nvPr>
            <p:ph type="title"/>
          </p:nvPr>
        </p:nvSpPr>
        <p:spPr>
          <a:xfrm>
            <a:off x="457200" y="0"/>
            <a:ext cx="8229600" cy="914400"/>
          </a:xfrm>
        </p:spPr>
        <p:txBody>
          <a:bodyPr>
            <a:normAutofit fontScale="90000"/>
          </a:bodyPr>
          <a:lstStyle/>
          <a:p>
            <a:r>
              <a:rPr lang="en-US" altLang="zh-TW" dirty="0" smtClean="0">
                <a:solidFill>
                  <a:srgbClr val="000099"/>
                </a:solidFill>
              </a:rPr>
              <a:t>Summary and General discussion</a:t>
            </a:r>
            <a:endParaRPr lang="zh-TW" altLang="en-US" dirty="0">
              <a:solidFill>
                <a:srgbClr val="000099"/>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linds(horizont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blinds(horizontal)">
                                      <p:cBhvr>
                                        <p:cTn id="12"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altLang="zh-TW" sz="2800" dirty="0" smtClean="0">
                <a:sym typeface="Wingdings" pitchFamily="2" charset="2"/>
              </a:rPr>
              <a:t>What underlies the predominance of bare nouns in d/</a:t>
            </a:r>
            <a:r>
              <a:rPr lang="en-US" altLang="zh-TW" sz="2800" dirty="0" err="1" smtClean="0">
                <a:sym typeface="Wingdings" pitchFamily="2" charset="2"/>
              </a:rPr>
              <a:t>hh</a:t>
            </a:r>
            <a:r>
              <a:rPr lang="en-US" altLang="zh-TW" sz="2800" dirty="0" smtClean="0">
                <a:sym typeface="Wingdings" pitchFamily="2" charset="2"/>
              </a:rPr>
              <a:t> children’s Cantonese narratives</a:t>
            </a:r>
            <a:r>
              <a:rPr lang="en-US" altLang="zh-TW" sz="2800" dirty="0" smtClean="0">
                <a:sym typeface="Wingdings" pitchFamily="2" charset="2"/>
              </a:rPr>
              <a:t>?</a:t>
            </a:r>
          </a:p>
          <a:p>
            <a:endParaRPr lang="en-US" altLang="zh-TW" sz="2800" dirty="0" smtClean="0">
              <a:sym typeface="Wingdings" pitchFamily="2" charset="2"/>
            </a:endParaRPr>
          </a:p>
          <a:p>
            <a:r>
              <a:rPr lang="en-US" altLang="zh-TW" sz="2800" dirty="0" smtClean="0">
                <a:sym typeface="Wingdings" pitchFamily="2" charset="2"/>
              </a:rPr>
              <a:t>The first possible explanation is d/</a:t>
            </a:r>
            <a:r>
              <a:rPr lang="en-US" altLang="zh-TW" sz="2800" dirty="0" err="1" smtClean="0">
                <a:sym typeface="Wingdings" pitchFamily="2" charset="2"/>
              </a:rPr>
              <a:t>hh</a:t>
            </a:r>
            <a:r>
              <a:rPr lang="en-US" altLang="zh-TW" sz="2800" dirty="0" smtClean="0">
                <a:sym typeface="Wingdings" pitchFamily="2" charset="2"/>
              </a:rPr>
              <a:t> children’s exposure to written Chinese (based on Mandarin) which is more accessible to them than spoken Cantonese. </a:t>
            </a:r>
          </a:p>
        </p:txBody>
      </p:sp>
      <p:sp>
        <p:nvSpPr>
          <p:cNvPr id="3" name="Slide Number Placeholder 2"/>
          <p:cNvSpPr>
            <a:spLocks noGrp="1"/>
          </p:cNvSpPr>
          <p:nvPr>
            <p:ph type="sldNum" sz="quarter" idx="12"/>
          </p:nvPr>
        </p:nvSpPr>
        <p:spPr/>
        <p:txBody>
          <a:bodyPr/>
          <a:lstStyle/>
          <a:p>
            <a:fld id="{26CFF094-8B55-4021-9F24-89C5C37C37A5}" type="slidenum">
              <a:rPr lang="en-US" smtClean="0"/>
              <a:pPr/>
              <a:t>52</a:t>
            </a:fld>
            <a:endParaRPr lang="en-US"/>
          </a:p>
        </p:txBody>
      </p:sp>
      <p:sp>
        <p:nvSpPr>
          <p:cNvPr id="4" name="Title 3"/>
          <p:cNvSpPr>
            <a:spLocks noGrp="1"/>
          </p:cNvSpPr>
          <p:nvPr>
            <p:ph type="title"/>
          </p:nvPr>
        </p:nvSpPr>
        <p:spPr>
          <a:xfrm>
            <a:off x="0" y="274638"/>
            <a:ext cx="9144000" cy="1143000"/>
          </a:xfrm>
        </p:spPr>
        <p:txBody>
          <a:bodyPr>
            <a:normAutofit/>
          </a:bodyPr>
          <a:lstStyle/>
          <a:p>
            <a:r>
              <a:rPr lang="en-US" altLang="zh-TW" sz="3400" dirty="0" smtClean="0">
                <a:solidFill>
                  <a:srgbClr val="FF0000"/>
                </a:solidFill>
              </a:rPr>
              <a:t>What underlies the predominance of bare NPs: influence from written Mandarin? </a:t>
            </a:r>
            <a:endParaRPr lang="zh-TW" altLang="en-US" sz="34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143000"/>
            <a:ext cx="9144000" cy="2362200"/>
          </a:xfrm>
        </p:spPr>
        <p:txBody>
          <a:bodyPr>
            <a:normAutofit/>
          </a:bodyPr>
          <a:lstStyle/>
          <a:p>
            <a:r>
              <a:rPr lang="en-US" altLang="zh-TW" sz="2400" dirty="0" smtClean="0">
                <a:sym typeface="Wingdings" pitchFamily="2" charset="2"/>
              </a:rPr>
              <a:t>Influence of written Mandarin may explain the use of bare NPs for definite referents in preverbal and </a:t>
            </a:r>
            <a:r>
              <a:rPr lang="en-US" altLang="zh-TW" sz="2400" dirty="0" err="1" smtClean="0">
                <a:sym typeface="Wingdings" pitchFamily="2" charset="2"/>
              </a:rPr>
              <a:t>postverbal</a:t>
            </a:r>
            <a:r>
              <a:rPr lang="en-US" altLang="zh-TW" sz="2400" dirty="0" smtClean="0">
                <a:sym typeface="Wingdings" pitchFamily="2" charset="2"/>
              </a:rPr>
              <a:t> position, and indefinite referents in </a:t>
            </a:r>
            <a:r>
              <a:rPr lang="en-US" altLang="zh-TW" sz="2400" dirty="0" err="1" smtClean="0">
                <a:sym typeface="Wingdings" pitchFamily="2" charset="2"/>
              </a:rPr>
              <a:t>postverbal</a:t>
            </a:r>
            <a:r>
              <a:rPr lang="en-US" altLang="zh-TW" sz="2400" dirty="0" smtClean="0">
                <a:sym typeface="Wingdings" pitchFamily="2" charset="2"/>
              </a:rPr>
              <a:t> position. However, it fails to explain satisfactorily the prevalence of bare NPs for indefinite referents (46%) in the data, which is not a grammatical option in Mandarin.  </a:t>
            </a:r>
            <a:endParaRPr lang="zh-TW" altLang="en-US" sz="2400" dirty="0"/>
          </a:p>
        </p:txBody>
      </p:sp>
      <p:sp>
        <p:nvSpPr>
          <p:cNvPr id="3" name="Slide Number Placeholder 2"/>
          <p:cNvSpPr>
            <a:spLocks noGrp="1"/>
          </p:cNvSpPr>
          <p:nvPr>
            <p:ph type="sldNum" sz="quarter" idx="12"/>
          </p:nvPr>
        </p:nvSpPr>
        <p:spPr/>
        <p:txBody>
          <a:bodyPr/>
          <a:lstStyle/>
          <a:p>
            <a:fld id="{26CFF094-8B55-4021-9F24-89C5C37C37A5}" type="slidenum">
              <a:rPr lang="en-US" smtClean="0"/>
              <a:pPr/>
              <a:t>53</a:t>
            </a:fld>
            <a:endParaRPr lang="en-US"/>
          </a:p>
        </p:txBody>
      </p:sp>
      <p:graphicFrame>
        <p:nvGraphicFramePr>
          <p:cNvPr id="6" name="Table 5"/>
          <p:cNvGraphicFramePr>
            <a:graphicFrameLocks noGrp="1"/>
          </p:cNvGraphicFramePr>
          <p:nvPr/>
        </p:nvGraphicFramePr>
        <p:xfrm>
          <a:off x="304800" y="3998820"/>
          <a:ext cx="8381999" cy="2859180"/>
        </p:xfrm>
        <a:graphic>
          <a:graphicData uri="http://schemas.openxmlformats.org/drawingml/2006/table">
            <a:tbl>
              <a:tblPr/>
              <a:tblGrid>
                <a:gridCol w="1496786"/>
                <a:gridCol w="1870982"/>
                <a:gridCol w="1496786"/>
                <a:gridCol w="1646464"/>
                <a:gridCol w="1870981"/>
              </a:tblGrid>
              <a:tr h="980010">
                <a:tc>
                  <a:txBody>
                    <a:bodyPr/>
                    <a:lstStyle/>
                    <a:p>
                      <a:pPr algn="ctr">
                        <a:spcAft>
                          <a:spcPts val="0"/>
                        </a:spcAft>
                      </a:pPr>
                      <a:r>
                        <a:rPr lang="en-US" sz="2400" b="1" kern="0" dirty="0">
                          <a:solidFill>
                            <a:srgbClr val="000000"/>
                          </a:solidFill>
                          <a:latin typeface="Calibri"/>
                          <a:ea typeface="新細明體"/>
                          <a:cs typeface="Calibri"/>
                        </a:rPr>
                        <a:t>Referential status</a:t>
                      </a:r>
                      <a:endParaRPr lang="zh-TW" sz="2400"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2400" b="1" kern="0">
                          <a:solidFill>
                            <a:srgbClr val="000000"/>
                          </a:solidFill>
                          <a:latin typeface="Calibri"/>
                          <a:ea typeface="新細明體"/>
                          <a:cs typeface="Calibri"/>
                        </a:rPr>
                        <a:t>Discourse functions</a:t>
                      </a:r>
                      <a:endParaRPr lang="zh-TW" sz="2400" kern="10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2400" b="1" kern="0">
                          <a:solidFill>
                            <a:srgbClr val="000000"/>
                          </a:solidFill>
                          <a:latin typeface="Calibri"/>
                          <a:ea typeface="新細明體"/>
                          <a:cs typeface="Calibri"/>
                        </a:rPr>
                        <a:t>Preverbal</a:t>
                      </a:r>
                      <a:endParaRPr lang="zh-TW" sz="2400" kern="100">
                        <a:latin typeface="Calibri"/>
                        <a:ea typeface="新細明體"/>
                        <a:cs typeface="Times New Roman"/>
                      </a:endParaRPr>
                    </a:p>
                    <a:p>
                      <a:pPr algn="ctr">
                        <a:spcAft>
                          <a:spcPts val="0"/>
                        </a:spcAft>
                      </a:pPr>
                      <a:r>
                        <a:rPr lang="en-US" sz="2400" b="1" kern="0">
                          <a:solidFill>
                            <a:srgbClr val="000000"/>
                          </a:solidFill>
                          <a:latin typeface="Calibri"/>
                          <a:ea typeface="新細明體"/>
                          <a:cs typeface="Calibri"/>
                        </a:rPr>
                        <a:t>position</a:t>
                      </a:r>
                      <a:endParaRPr lang="zh-TW" sz="2400" kern="10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2400" b="1" kern="0" dirty="0" err="1">
                          <a:solidFill>
                            <a:srgbClr val="000000"/>
                          </a:solidFill>
                          <a:latin typeface="Calibri"/>
                          <a:ea typeface="新細明體"/>
                          <a:cs typeface="Calibri"/>
                        </a:rPr>
                        <a:t>Postverbal</a:t>
                      </a:r>
                      <a:endParaRPr lang="zh-TW" sz="2400" kern="100" dirty="0">
                        <a:latin typeface="Calibri"/>
                        <a:ea typeface="新細明體"/>
                        <a:cs typeface="Times New Roman"/>
                      </a:endParaRPr>
                    </a:p>
                    <a:p>
                      <a:pPr algn="ctr">
                        <a:spcAft>
                          <a:spcPts val="0"/>
                        </a:spcAft>
                      </a:pPr>
                      <a:r>
                        <a:rPr lang="en-US" sz="2400" b="1" kern="0" dirty="0">
                          <a:solidFill>
                            <a:srgbClr val="000000"/>
                          </a:solidFill>
                          <a:latin typeface="Calibri"/>
                          <a:ea typeface="新細明體"/>
                          <a:cs typeface="Calibri"/>
                        </a:rPr>
                        <a:t>position</a:t>
                      </a:r>
                      <a:endParaRPr lang="zh-TW" sz="2400"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2400" b="1" kern="0" dirty="0">
                          <a:solidFill>
                            <a:srgbClr val="000000"/>
                          </a:solidFill>
                          <a:latin typeface="Calibri"/>
                          <a:ea typeface="新細明體"/>
                          <a:cs typeface="Calibri"/>
                        </a:rPr>
                        <a:t>Total no. of </a:t>
                      </a:r>
                      <a:r>
                        <a:rPr lang="en-US" sz="2400" b="1" kern="0" dirty="0" err="1" smtClean="0">
                          <a:solidFill>
                            <a:srgbClr val="000000"/>
                          </a:solidFill>
                          <a:latin typeface="Calibri"/>
                          <a:ea typeface="新細明體"/>
                          <a:cs typeface="Calibri"/>
                        </a:rPr>
                        <a:t>nominals</a:t>
                      </a:r>
                      <a:endParaRPr lang="zh-TW" sz="2400"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550195">
                <a:tc>
                  <a:txBody>
                    <a:bodyPr/>
                    <a:lstStyle/>
                    <a:p>
                      <a:pPr>
                        <a:spcAft>
                          <a:spcPts val="0"/>
                        </a:spcAft>
                      </a:pPr>
                      <a:r>
                        <a:rPr lang="en-US" sz="2400" kern="0" dirty="0">
                          <a:solidFill>
                            <a:srgbClr val="000000"/>
                          </a:solidFill>
                          <a:latin typeface="Calibri"/>
                          <a:ea typeface="新細明體"/>
                          <a:cs typeface="Calibri"/>
                        </a:rPr>
                        <a:t>Indefinite</a:t>
                      </a:r>
                      <a:endParaRPr lang="zh-TW" sz="2400"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en-US" sz="2400" kern="0" dirty="0">
                          <a:solidFill>
                            <a:srgbClr val="000000"/>
                          </a:solidFill>
                          <a:latin typeface="Calibri"/>
                          <a:ea typeface="新細明體"/>
                          <a:cs typeface="Calibri"/>
                        </a:rPr>
                        <a:t>introduction</a:t>
                      </a:r>
                      <a:endParaRPr lang="zh-TW" sz="2400"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latinLnBrk="1">
                        <a:spcAft>
                          <a:spcPts val="0"/>
                        </a:spcAft>
                      </a:pPr>
                      <a:r>
                        <a:rPr lang="en-US" sz="2400" kern="0" dirty="0">
                          <a:solidFill>
                            <a:srgbClr val="000000"/>
                          </a:solidFill>
                          <a:latin typeface="Calibri"/>
                          <a:ea typeface="新細明體"/>
                          <a:cs typeface="Calibri"/>
                        </a:rPr>
                        <a:t>39 (46%)</a:t>
                      </a:r>
                      <a:endParaRPr lang="zh-TW" sz="2400"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latinLnBrk="1">
                        <a:spcAft>
                          <a:spcPts val="0"/>
                        </a:spcAft>
                      </a:pPr>
                      <a:r>
                        <a:rPr lang="en-US" sz="2400" kern="0" dirty="0">
                          <a:solidFill>
                            <a:srgbClr val="000000"/>
                          </a:solidFill>
                          <a:latin typeface="Calibri"/>
                          <a:ea typeface="新細明體"/>
                          <a:cs typeface="Calibri"/>
                        </a:rPr>
                        <a:t>12 (14%)</a:t>
                      </a:r>
                      <a:endParaRPr lang="zh-TW" sz="2400"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ctr">
                        <a:spcAft>
                          <a:spcPts val="0"/>
                        </a:spcAft>
                      </a:pPr>
                      <a:r>
                        <a:rPr lang="en-US" sz="2400" kern="0" dirty="0" smtClean="0">
                          <a:solidFill>
                            <a:srgbClr val="000000"/>
                          </a:solidFill>
                          <a:latin typeface="Calibri"/>
                          <a:ea typeface="新細明體"/>
                          <a:cs typeface="Calibri"/>
                        </a:rPr>
                        <a:t>85</a:t>
                      </a:r>
                      <a:endParaRPr lang="zh-TW" sz="2400"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653764">
                <a:tc rowSpan="2">
                  <a:txBody>
                    <a:bodyPr/>
                    <a:lstStyle/>
                    <a:p>
                      <a:pPr>
                        <a:spcAft>
                          <a:spcPts val="0"/>
                        </a:spcAft>
                      </a:pPr>
                      <a:r>
                        <a:rPr lang="en-US" sz="2400" kern="0" dirty="0">
                          <a:solidFill>
                            <a:srgbClr val="000000"/>
                          </a:solidFill>
                          <a:latin typeface="Calibri"/>
                          <a:ea typeface="新細明體"/>
                          <a:cs typeface="Calibri"/>
                        </a:rPr>
                        <a:t>Definite</a:t>
                      </a:r>
                      <a:endParaRPr lang="zh-TW" sz="2400"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en-US" sz="2400" kern="0">
                          <a:solidFill>
                            <a:srgbClr val="000000"/>
                          </a:solidFill>
                          <a:latin typeface="Calibri"/>
                          <a:ea typeface="新細明體"/>
                          <a:cs typeface="Calibri"/>
                        </a:rPr>
                        <a:t>maintenance</a:t>
                      </a:r>
                      <a:endParaRPr lang="zh-TW" sz="2400" kern="10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latinLnBrk="1">
                        <a:spcAft>
                          <a:spcPts val="0"/>
                        </a:spcAft>
                      </a:pPr>
                      <a:r>
                        <a:rPr lang="en-US" sz="2400" kern="0" dirty="0">
                          <a:solidFill>
                            <a:srgbClr val="000000"/>
                          </a:solidFill>
                          <a:latin typeface="Calibri"/>
                          <a:ea typeface="新細明體"/>
                          <a:cs typeface="Calibri"/>
                        </a:rPr>
                        <a:t>51 (33%)</a:t>
                      </a:r>
                      <a:endParaRPr lang="zh-TW" sz="2400"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r" latinLnBrk="1">
                        <a:spcAft>
                          <a:spcPts val="0"/>
                        </a:spcAft>
                      </a:pPr>
                      <a:r>
                        <a:rPr lang="en-US" sz="2400" kern="0" dirty="0">
                          <a:solidFill>
                            <a:srgbClr val="000000"/>
                          </a:solidFill>
                          <a:latin typeface="Calibri"/>
                          <a:ea typeface="新細明體"/>
                          <a:cs typeface="Calibri"/>
                        </a:rPr>
                        <a:t>17 (11%)</a:t>
                      </a:r>
                      <a:endParaRPr lang="zh-TW" sz="2400"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ctr">
                        <a:spcAft>
                          <a:spcPts val="0"/>
                        </a:spcAft>
                      </a:pPr>
                      <a:r>
                        <a:rPr lang="en-US" sz="2400" kern="0">
                          <a:solidFill>
                            <a:srgbClr val="000000"/>
                          </a:solidFill>
                          <a:latin typeface="Calibri"/>
                          <a:ea typeface="新細明體"/>
                          <a:cs typeface="Calibri"/>
                        </a:rPr>
                        <a:t>154</a:t>
                      </a:r>
                      <a:endParaRPr lang="zh-TW" sz="2400" kern="10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675211">
                <a:tc vMerge="1">
                  <a:txBody>
                    <a:bodyPr/>
                    <a:lstStyle/>
                    <a:p>
                      <a:endParaRPr lang="zh-TW" altLang="en-US"/>
                    </a:p>
                  </a:txBody>
                  <a:tcPr/>
                </a:tc>
                <a:tc>
                  <a:txBody>
                    <a:bodyPr/>
                    <a:lstStyle/>
                    <a:p>
                      <a:pPr>
                        <a:spcAft>
                          <a:spcPts val="0"/>
                        </a:spcAft>
                      </a:pPr>
                      <a:r>
                        <a:rPr lang="en-US" sz="2400" kern="0" dirty="0">
                          <a:solidFill>
                            <a:srgbClr val="000000"/>
                          </a:solidFill>
                          <a:latin typeface="Calibri"/>
                          <a:ea typeface="新細明體"/>
                          <a:cs typeface="Calibri"/>
                        </a:rPr>
                        <a:t>reintroduction</a:t>
                      </a:r>
                      <a:endParaRPr lang="zh-TW" sz="2400"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latinLnBrk="1">
                        <a:spcAft>
                          <a:spcPts val="0"/>
                        </a:spcAft>
                      </a:pPr>
                      <a:r>
                        <a:rPr lang="en-US" sz="2400" kern="0" dirty="0">
                          <a:solidFill>
                            <a:srgbClr val="000000"/>
                          </a:solidFill>
                          <a:latin typeface="Calibri"/>
                          <a:ea typeface="新細明體"/>
                          <a:cs typeface="Calibri"/>
                        </a:rPr>
                        <a:t>59 (49%)</a:t>
                      </a:r>
                      <a:endParaRPr lang="zh-TW" sz="2400"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r" latinLnBrk="1">
                        <a:spcAft>
                          <a:spcPts val="0"/>
                        </a:spcAft>
                      </a:pPr>
                      <a:r>
                        <a:rPr lang="en-US" sz="2400" kern="0" dirty="0">
                          <a:solidFill>
                            <a:srgbClr val="000000"/>
                          </a:solidFill>
                          <a:latin typeface="Calibri"/>
                          <a:ea typeface="新細明體"/>
                          <a:cs typeface="Calibri"/>
                        </a:rPr>
                        <a:t>32 (27%)</a:t>
                      </a:r>
                      <a:endParaRPr lang="zh-TW" sz="2400"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ctr">
                        <a:spcAft>
                          <a:spcPts val="0"/>
                        </a:spcAft>
                      </a:pPr>
                      <a:r>
                        <a:rPr lang="en-US" sz="2400" kern="0" dirty="0">
                          <a:solidFill>
                            <a:srgbClr val="000000"/>
                          </a:solidFill>
                          <a:latin typeface="Calibri"/>
                          <a:ea typeface="新細明體"/>
                          <a:cs typeface="Calibri"/>
                        </a:rPr>
                        <a:t>120</a:t>
                      </a:r>
                      <a:endParaRPr lang="zh-TW" sz="2400" kern="100" dirty="0">
                        <a:latin typeface="Calibri"/>
                        <a:ea typeface="新細明體"/>
                        <a:cs typeface="Times New Roman"/>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bl>
          </a:graphicData>
        </a:graphic>
      </p:graphicFrame>
      <p:sp>
        <p:nvSpPr>
          <p:cNvPr id="10" name="Title 3"/>
          <p:cNvSpPr>
            <a:spLocks noGrp="1"/>
          </p:cNvSpPr>
          <p:nvPr>
            <p:ph type="title"/>
          </p:nvPr>
        </p:nvSpPr>
        <p:spPr>
          <a:xfrm>
            <a:off x="0" y="0"/>
            <a:ext cx="9144000" cy="1143000"/>
          </a:xfrm>
        </p:spPr>
        <p:txBody>
          <a:bodyPr>
            <a:normAutofit/>
          </a:bodyPr>
          <a:lstStyle/>
          <a:p>
            <a:r>
              <a:rPr lang="en-US" altLang="zh-TW" sz="3400" dirty="0" smtClean="0">
                <a:solidFill>
                  <a:srgbClr val="FF0000"/>
                </a:solidFill>
              </a:rPr>
              <a:t>What underlies the predominance of bare NPs: influence from written Mandarin? </a:t>
            </a:r>
            <a:endParaRPr lang="zh-TW" altLang="en-US" sz="3400" dirty="0"/>
          </a:p>
        </p:txBody>
      </p:sp>
      <p:sp>
        <p:nvSpPr>
          <p:cNvPr id="7" name="TextBox 6"/>
          <p:cNvSpPr txBox="1"/>
          <p:nvPr/>
        </p:nvSpPr>
        <p:spPr>
          <a:xfrm>
            <a:off x="1524000" y="3581400"/>
            <a:ext cx="5562600" cy="461665"/>
          </a:xfrm>
          <a:prstGeom prst="rect">
            <a:avLst/>
          </a:prstGeom>
          <a:noFill/>
        </p:spPr>
        <p:txBody>
          <a:bodyPr wrap="square" rtlCol="0">
            <a:spAutoFit/>
          </a:bodyPr>
          <a:lstStyle/>
          <a:p>
            <a:r>
              <a:rPr lang="en-US" altLang="zh-TW" sz="2400" b="1" dirty="0" smtClean="0">
                <a:solidFill>
                  <a:srgbClr val="000099"/>
                </a:solidFill>
              </a:rPr>
              <a:t>Use of bare nouns by d/</a:t>
            </a:r>
            <a:r>
              <a:rPr lang="en-US" altLang="zh-TW" sz="2400" b="1" dirty="0" err="1" smtClean="0">
                <a:solidFill>
                  <a:srgbClr val="000099"/>
                </a:solidFill>
              </a:rPr>
              <a:t>hh</a:t>
            </a:r>
            <a:r>
              <a:rPr lang="en-US" altLang="zh-TW" sz="2400" b="1" dirty="0" smtClean="0">
                <a:solidFill>
                  <a:srgbClr val="000099"/>
                </a:solidFill>
              </a:rPr>
              <a:t> children</a:t>
            </a:r>
            <a:endParaRPr lang="zh-TW" altLang="en-US" sz="2400" b="1" dirty="0">
              <a:solidFill>
                <a:srgbClr val="000099"/>
              </a:solidFill>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752600"/>
            <a:ext cx="8229600" cy="4525963"/>
          </a:xfrm>
        </p:spPr>
        <p:txBody>
          <a:bodyPr>
            <a:normAutofit/>
          </a:bodyPr>
          <a:lstStyle/>
          <a:p>
            <a:r>
              <a:rPr lang="en-US" altLang="zh-TW" sz="2600" dirty="0" smtClean="0"/>
              <a:t>Neither can influence of Mandarin explain the gradual increase of </a:t>
            </a:r>
            <a:r>
              <a:rPr lang="en-US" altLang="zh-TW" sz="2600" dirty="0" smtClean="0"/>
              <a:t>[</a:t>
            </a:r>
            <a:r>
              <a:rPr lang="en-US" altLang="zh-TW" sz="2600" dirty="0" err="1" smtClean="0"/>
              <a:t>Cl</a:t>
            </a:r>
            <a:r>
              <a:rPr lang="en-US" altLang="zh-TW" sz="2600" dirty="0" smtClean="0"/>
              <a:t> + N] </a:t>
            </a:r>
            <a:r>
              <a:rPr lang="en-US" altLang="zh-TW" sz="2600" dirty="0" smtClean="0"/>
              <a:t>for definite referents in the preverbal (8 tokens) and </a:t>
            </a:r>
            <a:r>
              <a:rPr lang="en-US" altLang="zh-TW" sz="2600" dirty="0" err="1" smtClean="0"/>
              <a:t>postverbal</a:t>
            </a:r>
            <a:r>
              <a:rPr lang="en-US" altLang="zh-TW" sz="2600" dirty="0" smtClean="0"/>
              <a:t> positions (4 tokens</a:t>
            </a:r>
            <a:r>
              <a:rPr lang="en-US" altLang="zh-TW" sz="2600" dirty="0" smtClean="0"/>
              <a:t>) (grammatical in Cantonese) produced </a:t>
            </a:r>
            <a:r>
              <a:rPr lang="en-US" altLang="zh-TW" sz="2600" dirty="0" smtClean="0"/>
              <a:t>by d/</a:t>
            </a:r>
            <a:r>
              <a:rPr lang="en-US" altLang="zh-TW" sz="2600" dirty="0" err="1" smtClean="0"/>
              <a:t>hh</a:t>
            </a:r>
            <a:r>
              <a:rPr lang="en-US" altLang="zh-TW" sz="2600" dirty="0" smtClean="0"/>
              <a:t> children of a relatively more advanced language </a:t>
            </a:r>
            <a:r>
              <a:rPr lang="en-US" altLang="zh-TW" sz="2600" dirty="0" smtClean="0"/>
              <a:t>age. </a:t>
            </a:r>
            <a:endParaRPr lang="en-US" altLang="zh-TW" sz="2600" dirty="0" smtClean="0"/>
          </a:p>
        </p:txBody>
      </p:sp>
      <p:sp>
        <p:nvSpPr>
          <p:cNvPr id="3" name="Slide Number Placeholder 2"/>
          <p:cNvSpPr>
            <a:spLocks noGrp="1"/>
          </p:cNvSpPr>
          <p:nvPr>
            <p:ph type="sldNum" sz="quarter" idx="12"/>
          </p:nvPr>
        </p:nvSpPr>
        <p:spPr/>
        <p:txBody>
          <a:bodyPr/>
          <a:lstStyle/>
          <a:p>
            <a:fld id="{26CFF094-8B55-4021-9F24-89C5C37C37A5}" type="slidenum">
              <a:rPr lang="en-US" smtClean="0"/>
              <a:pPr/>
              <a:t>54</a:t>
            </a:fld>
            <a:endParaRPr lang="en-US"/>
          </a:p>
        </p:txBody>
      </p:sp>
      <p:sp>
        <p:nvSpPr>
          <p:cNvPr id="7" name="Title 3"/>
          <p:cNvSpPr>
            <a:spLocks noGrp="1"/>
          </p:cNvSpPr>
          <p:nvPr>
            <p:ph type="title"/>
          </p:nvPr>
        </p:nvSpPr>
        <p:spPr>
          <a:xfrm>
            <a:off x="0" y="274638"/>
            <a:ext cx="9144000" cy="1143000"/>
          </a:xfrm>
        </p:spPr>
        <p:txBody>
          <a:bodyPr>
            <a:normAutofit/>
          </a:bodyPr>
          <a:lstStyle/>
          <a:p>
            <a:r>
              <a:rPr lang="en-US" altLang="zh-TW" sz="3400" dirty="0" smtClean="0">
                <a:solidFill>
                  <a:srgbClr val="FF0000"/>
                </a:solidFill>
              </a:rPr>
              <a:t>What underlies the predominance of bare NPs: influence from written Mandarin? </a:t>
            </a:r>
            <a:endParaRPr lang="zh-TW" altLang="en-US" sz="3400"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447800"/>
            <a:ext cx="8763000" cy="4343400"/>
          </a:xfrm>
          <a:solidFill>
            <a:schemeClr val="bg1"/>
          </a:solidFill>
        </p:spPr>
        <p:txBody>
          <a:bodyPr>
            <a:normAutofit/>
          </a:bodyPr>
          <a:lstStyle/>
          <a:p>
            <a:pPr lvl="1">
              <a:buClr>
                <a:srgbClr val="000099"/>
              </a:buClr>
              <a:buSzPct val="130000"/>
            </a:pPr>
            <a:r>
              <a:rPr lang="en-US" altLang="zh-TW" sz="2500" dirty="0" smtClean="0"/>
              <a:t>The d/</a:t>
            </a:r>
            <a:r>
              <a:rPr lang="en-US" altLang="zh-TW" sz="2500" dirty="0" err="1" smtClean="0"/>
              <a:t>hh</a:t>
            </a:r>
            <a:r>
              <a:rPr lang="en-US" altLang="zh-TW" sz="2500" dirty="0" smtClean="0"/>
              <a:t> children in this study are studying in a sign bilingual co-enrolment program in which HKSL is used alongside with spoken languages in the classroom. </a:t>
            </a:r>
            <a:endParaRPr lang="en-US" altLang="zh-TW" sz="2500" dirty="0" smtClean="0"/>
          </a:p>
          <a:p>
            <a:pPr lvl="1">
              <a:buClr>
                <a:srgbClr val="000099"/>
              </a:buClr>
              <a:buSzPct val="130000"/>
            </a:pPr>
            <a:endParaRPr lang="en-US" altLang="zh-TW" sz="2500" dirty="0" smtClean="0"/>
          </a:p>
          <a:p>
            <a:pPr lvl="1">
              <a:buClr>
                <a:srgbClr val="000099"/>
              </a:buClr>
              <a:buSzPct val="130000"/>
            </a:pPr>
            <a:r>
              <a:rPr lang="en-US" altLang="zh-TW" sz="2500" dirty="0" smtClean="0"/>
              <a:t>Bare nouns can be either definite or indefinite in HKSL (</a:t>
            </a:r>
            <a:r>
              <a:rPr lang="en-US" altLang="zh-TW" sz="2500" dirty="0" err="1" smtClean="0"/>
              <a:t>Sze</a:t>
            </a:r>
            <a:r>
              <a:rPr lang="en-US" altLang="zh-TW" sz="2500" dirty="0" smtClean="0"/>
              <a:t> 2000, Tang &amp; </a:t>
            </a:r>
            <a:r>
              <a:rPr lang="en-US" altLang="zh-TW" sz="2500" dirty="0" err="1" smtClean="0"/>
              <a:t>Sze</a:t>
            </a:r>
            <a:r>
              <a:rPr lang="en-US" altLang="zh-TW" sz="2500" dirty="0" smtClean="0"/>
              <a:t> 2002) </a:t>
            </a:r>
            <a:r>
              <a:rPr lang="en-US" altLang="zh-TW" sz="2500" dirty="0" smtClean="0">
                <a:sym typeface="Wingdings" pitchFamily="2" charset="2"/>
              </a:rPr>
              <a:t> language transfer?? particularly for d/</a:t>
            </a:r>
            <a:r>
              <a:rPr lang="en-US" altLang="zh-TW" sz="2500" dirty="0" err="1" smtClean="0">
                <a:sym typeface="Wingdings" pitchFamily="2" charset="2"/>
              </a:rPr>
              <a:t>hh</a:t>
            </a:r>
            <a:r>
              <a:rPr lang="en-US" altLang="zh-TW" sz="2500" dirty="0" smtClean="0">
                <a:sym typeface="Wingdings" pitchFamily="2" charset="2"/>
              </a:rPr>
              <a:t> children whose dominant language is HKSL??</a:t>
            </a:r>
          </a:p>
          <a:p>
            <a:pPr lvl="1">
              <a:buClr>
                <a:srgbClr val="000099"/>
              </a:buClr>
              <a:buSzPct val="130000"/>
            </a:pPr>
            <a:endParaRPr lang="en-US" altLang="zh-TW" sz="2500" dirty="0" smtClean="0">
              <a:sym typeface="Wingdings" pitchFamily="2" charset="2"/>
            </a:endParaRPr>
          </a:p>
          <a:p>
            <a:pPr lvl="1">
              <a:buClr>
                <a:srgbClr val="000099"/>
              </a:buClr>
              <a:buSzPct val="130000"/>
            </a:pPr>
            <a:endParaRPr lang="en-US" altLang="zh-TW" sz="2500" dirty="0" smtClean="0">
              <a:sym typeface="Wingdings" pitchFamily="2" charset="2"/>
            </a:endParaRPr>
          </a:p>
        </p:txBody>
      </p:sp>
      <p:sp>
        <p:nvSpPr>
          <p:cNvPr id="3" name="Slide Number Placeholder 2"/>
          <p:cNvSpPr>
            <a:spLocks noGrp="1"/>
          </p:cNvSpPr>
          <p:nvPr>
            <p:ph type="sldNum" sz="quarter" idx="12"/>
          </p:nvPr>
        </p:nvSpPr>
        <p:spPr/>
        <p:txBody>
          <a:bodyPr/>
          <a:lstStyle/>
          <a:p>
            <a:fld id="{26CFF094-8B55-4021-9F24-89C5C37C37A5}" type="slidenum">
              <a:rPr lang="en-US" smtClean="0"/>
              <a:pPr/>
              <a:t>55</a:t>
            </a:fld>
            <a:endParaRPr lang="en-US" dirty="0"/>
          </a:p>
        </p:txBody>
      </p:sp>
      <p:sp>
        <p:nvSpPr>
          <p:cNvPr id="6" name="Title 3"/>
          <p:cNvSpPr>
            <a:spLocks noGrp="1"/>
          </p:cNvSpPr>
          <p:nvPr>
            <p:ph type="title"/>
          </p:nvPr>
        </p:nvSpPr>
        <p:spPr>
          <a:xfrm>
            <a:off x="0" y="274638"/>
            <a:ext cx="9144000" cy="1143000"/>
          </a:xfrm>
        </p:spPr>
        <p:txBody>
          <a:bodyPr>
            <a:normAutofit fontScale="90000"/>
          </a:bodyPr>
          <a:lstStyle/>
          <a:p>
            <a:r>
              <a:rPr lang="en-US" altLang="zh-TW" sz="3400" dirty="0" smtClean="0">
                <a:solidFill>
                  <a:srgbClr val="FF0000"/>
                </a:solidFill>
              </a:rPr>
              <a:t>What underlies the predominance of bare NPs: influence from Hong Kong Sign Language? </a:t>
            </a:r>
            <a:endParaRPr lang="zh-TW" altLang="en-US" sz="3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linds(horizont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blinds(horizontal)">
                                      <p:cBhvr>
                                        <p:cTn id="12"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altLang="zh-TW" sz="2400" dirty="0" smtClean="0">
                <a:sym typeface="Wingdings" pitchFamily="2" charset="2"/>
              </a:rPr>
              <a:t>Yet, </a:t>
            </a:r>
            <a:r>
              <a:rPr lang="en-US" altLang="zh-TW" sz="2400" dirty="0" smtClean="0">
                <a:sym typeface="Wingdings" pitchFamily="2" charset="2"/>
              </a:rPr>
              <a:t>preliminary observation of the acquisition of 將</a:t>
            </a:r>
            <a:r>
              <a:rPr lang="en-US" altLang="zh-TW" sz="2400" dirty="0" smtClean="0">
                <a:sym typeface="Wingdings" pitchFamily="2" charset="2"/>
              </a:rPr>
              <a:t>-construction by mainstreamed deaf students who don’t know sign language </a:t>
            </a:r>
            <a:r>
              <a:rPr lang="en-US" altLang="zh-TW" sz="2400" dirty="0" smtClean="0">
                <a:sym typeface="Wingdings" pitchFamily="2" charset="2"/>
              </a:rPr>
              <a:t>also show  the predominance of bare NPs. </a:t>
            </a:r>
          </a:p>
          <a:p>
            <a:endParaRPr lang="en-US" altLang="zh-TW" sz="2400" dirty="0" smtClean="0">
              <a:sym typeface="Wingdings" pitchFamily="2" charset="2"/>
            </a:endParaRPr>
          </a:p>
          <a:p>
            <a:r>
              <a:rPr lang="en-US" altLang="zh-TW" sz="2400" dirty="0" smtClean="0">
                <a:sym typeface="Wingdings" pitchFamily="2" charset="2"/>
              </a:rPr>
              <a:t>This </a:t>
            </a:r>
            <a:r>
              <a:rPr lang="en-US" altLang="zh-TW" sz="2400" dirty="0" smtClean="0">
                <a:sym typeface="Wingdings" pitchFamily="2" charset="2"/>
              </a:rPr>
              <a:t>suggests that the predominance of bare NPs and delayed acquisition of classifiers in the current data </a:t>
            </a:r>
            <a:r>
              <a:rPr lang="en-US" altLang="zh-TW" sz="2400" dirty="0" smtClean="0">
                <a:sym typeface="Wingdings" pitchFamily="2" charset="2"/>
              </a:rPr>
              <a:t>is probably a general phenomenon among d/</a:t>
            </a:r>
            <a:r>
              <a:rPr lang="en-US" altLang="zh-TW" sz="2400" dirty="0" err="1" smtClean="0">
                <a:sym typeface="Wingdings" pitchFamily="2" charset="2"/>
              </a:rPr>
              <a:t>hh</a:t>
            </a:r>
            <a:r>
              <a:rPr lang="en-US" altLang="zh-TW" sz="2400" dirty="0" smtClean="0">
                <a:sym typeface="Wingdings" pitchFamily="2" charset="2"/>
              </a:rPr>
              <a:t> children and may </a:t>
            </a:r>
            <a:r>
              <a:rPr lang="en-US" altLang="zh-TW" sz="2400" dirty="0" smtClean="0">
                <a:sym typeface="Wingdings" pitchFamily="2" charset="2"/>
              </a:rPr>
              <a:t>not be attributable to language transfer from sign language.</a:t>
            </a:r>
            <a:endParaRPr lang="zh-TW" altLang="en-US" sz="2400" dirty="0"/>
          </a:p>
        </p:txBody>
      </p:sp>
      <p:sp>
        <p:nvSpPr>
          <p:cNvPr id="3" name="Slide Number Placeholder 2"/>
          <p:cNvSpPr>
            <a:spLocks noGrp="1"/>
          </p:cNvSpPr>
          <p:nvPr>
            <p:ph type="sldNum" sz="quarter" idx="12"/>
          </p:nvPr>
        </p:nvSpPr>
        <p:spPr/>
        <p:txBody>
          <a:bodyPr/>
          <a:lstStyle/>
          <a:p>
            <a:fld id="{26CFF094-8B55-4021-9F24-89C5C37C37A5}" type="slidenum">
              <a:rPr lang="en-US" smtClean="0"/>
              <a:pPr/>
              <a:t>56</a:t>
            </a:fld>
            <a:endParaRPr lang="en-US"/>
          </a:p>
        </p:txBody>
      </p:sp>
      <p:sp>
        <p:nvSpPr>
          <p:cNvPr id="5" name="Title 3"/>
          <p:cNvSpPr>
            <a:spLocks noGrp="1"/>
          </p:cNvSpPr>
          <p:nvPr>
            <p:ph type="title"/>
          </p:nvPr>
        </p:nvSpPr>
        <p:spPr>
          <a:xfrm>
            <a:off x="0" y="274638"/>
            <a:ext cx="9144000" cy="1143000"/>
          </a:xfrm>
        </p:spPr>
        <p:txBody>
          <a:bodyPr>
            <a:normAutofit fontScale="90000"/>
          </a:bodyPr>
          <a:lstStyle/>
          <a:p>
            <a:r>
              <a:rPr lang="en-US" altLang="zh-TW" sz="3400" dirty="0" smtClean="0">
                <a:solidFill>
                  <a:srgbClr val="FF0000"/>
                </a:solidFill>
              </a:rPr>
              <a:t>What underlies the predominance of bare NPs: influence from Hong Kong Sign Language? </a:t>
            </a:r>
            <a:endParaRPr lang="zh-TW" altLang="en-US" sz="34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447800"/>
            <a:ext cx="9144000" cy="5410200"/>
          </a:xfrm>
          <a:solidFill>
            <a:schemeClr val="bg1"/>
          </a:solidFill>
        </p:spPr>
        <p:txBody>
          <a:bodyPr>
            <a:normAutofit/>
          </a:bodyPr>
          <a:lstStyle/>
          <a:p>
            <a:pPr lvl="1">
              <a:buClr>
                <a:srgbClr val="000099"/>
              </a:buClr>
              <a:buSzPct val="130000"/>
            </a:pPr>
            <a:r>
              <a:rPr lang="en-US" altLang="zh-TW" sz="2500" dirty="0" smtClean="0"/>
              <a:t>The third possible explanation is that the predominance of bare NPs in the data simply reflects a delayed development of nominal structure by d/</a:t>
            </a:r>
            <a:r>
              <a:rPr lang="en-US" altLang="zh-TW" sz="2500" dirty="0" err="1" smtClean="0"/>
              <a:t>hh</a:t>
            </a:r>
            <a:r>
              <a:rPr lang="en-US" altLang="zh-TW" sz="2500" dirty="0" smtClean="0"/>
              <a:t> children due to their limited access to spoken Cantonese. </a:t>
            </a:r>
            <a:endParaRPr lang="en-US" altLang="zh-TW" sz="2500" dirty="0" smtClean="0"/>
          </a:p>
          <a:p>
            <a:pPr lvl="1">
              <a:buClr>
                <a:srgbClr val="000099"/>
              </a:buClr>
              <a:buSzPct val="130000"/>
            </a:pPr>
            <a:endParaRPr lang="en-US" altLang="zh-TW" sz="2500" dirty="0" smtClean="0"/>
          </a:p>
          <a:p>
            <a:pPr lvl="1">
              <a:buClr>
                <a:srgbClr val="000099"/>
              </a:buClr>
              <a:buSzPct val="130000"/>
            </a:pPr>
            <a:r>
              <a:rPr lang="en-US" altLang="zh-TW" sz="2500" dirty="0" smtClean="0"/>
              <a:t>Recall that in acquisition of NPs in both Cantonese and Mandarin, bare nouns appear very early on and classifier appear at a later stage. (i.e. functional categories are acquired late when compared to lexical categories)</a:t>
            </a:r>
          </a:p>
          <a:p>
            <a:pPr lvl="1">
              <a:buClr>
                <a:srgbClr val="000099"/>
              </a:buClr>
              <a:buSzPct val="130000"/>
            </a:pPr>
            <a:endParaRPr lang="en-US" altLang="zh-TW" sz="2500" dirty="0" smtClean="0"/>
          </a:p>
          <a:p>
            <a:pPr lvl="1">
              <a:buClr>
                <a:srgbClr val="000099"/>
              </a:buClr>
              <a:buSzPct val="130000"/>
            </a:pPr>
            <a:endParaRPr lang="en-US" altLang="zh-TW" sz="2500" dirty="0" smtClean="0">
              <a:sym typeface="Wingdings" pitchFamily="2" charset="2"/>
            </a:endParaRPr>
          </a:p>
        </p:txBody>
      </p:sp>
      <p:sp>
        <p:nvSpPr>
          <p:cNvPr id="3" name="Slide Number Placeholder 2"/>
          <p:cNvSpPr>
            <a:spLocks noGrp="1"/>
          </p:cNvSpPr>
          <p:nvPr>
            <p:ph type="sldNum" sz="quarter" idx="12"/>
          </p:nvPr>
        </p:nvSpPr>
        <p:spPr/>
        <p:txBody>
          <a:bodyPr/>
          <a:lstStyle/>
          <a:p>
            <a:fld id="{26CFF094-8B55-4021-9F24-89C5C37C37A5}" type="slidenum">
              <a:rPr lang="en-US" smtClean="0"/>
              <a:pPr/>
              <a:t>57</a:t>
            </a:fld>
            <a:endParaRPr lang="en-US" dirty="0"/>
          </a:p>
        </p:txBody>
      </p:sp>
      <p:sp>
        <p:nvSpPr>
          <p:cNvPr id="6" name="Title 3"/>
          <p:cNvSpPr>
            <a:spLocks noGrp="1"/>
          </p:cNvSpPr>
          <p:nvPr>
            <p:ph type="title"/>
          </p:nvPr>
        </p:nvSpPr>
        <p:spPr>
          <a:xfrm>
            <a:off x="0" y="0"/>
            <a:ext cx="9144000" cy="1143000"/>
          </a:xfrm>
        </p:spPr>
        <p:txBody>
          <a:bodyPr>
            <a:normAutofit fontScale="90000"/>
          </a:bodyPr>
          <a:lstStyle/>
          <a:p>
            <a:r>
              <a:rPr lang="en-US" altLang="zh-TW" sz="3400" dirty="0" smtClean="0">
                <a:solidFill>
                  <a:srgbClr val="FF0000"/>
                </a:solidFill>
              </a:rPr>
              <a:t>What underlies the predominance of bare NPs: delayed development of nominal structures?</a:t>
            </a:r>
            <a:endParaRPr lang="zh-TW" altLang="en-US" sz="3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linds(horizont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blinds(horizontal)">
                                      <p:cBhvr>
                                        <p:cTn id="12"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143000"/>
            <a:ext cx="9144000" cy="5715000"/>
          </a:xfrm>
          <a:solidFill>
            <a:schemeClr val="bg1"/>
          </a:solidFill>
        </p:spPr>
        <p:txBody>
          <a:bodyPr>
            <a:normAutofit lnSpcReduction="10000"/>
          </a:bodyPr>
          <a:lstStyle/>
          <a:p>
            <a:pPr lvl="1">
              <a:buClr>
                <a:srgbClr val="000099"/>
              </a:buClr>
              <a:buSzPct val="130000"/>
            </a:pPr>
            <a:r>
              <a:rPr lang="en-US" altLang="zh-TW" sz="2500" dirty="0" smtClean="0"/>
              <a:t>If the development of nominal structures of d/</a:t>
            </a:r>
            <a:r>
              <a:rPr lang="en-US" altLang="zh-TW" sz="2500" dirty="0" err="1" smtClean="0"/>
              <a:t>hh</a:t>
            </a:r>
            <a:r>
              <a:rPr lang="en-US" altLang="zh-TW" sz="2500" dirty="0" smtClean="0"/>
              <a:t> children is simply delayed rather than deviated, we would expect to see</a:t>
            </a:r>
            <a:r>
              <a:rPr lang="en-US" altLang="zh-TW" sz="2500" dirty="0" smtClean="0"/>
              <a:t>:</a:t>
            </a:r>
          </a:p>
          <a:p>
            <a:pPr lvl="1">
              <a:buClr>
                <a:srgbClr val="000099"/>
              </a:buClr>
              <a:buSzPct val="130000"/>
            </a:pPr>
            <a:endParaRPr lang="en-US" altLang="zh-TW" sz="2500" dirty="0" smtClean="0"/>
          </a:p>
          <a:p>
            <a:pPr lvl="2">
              <a:buClr>
                <a:srgbClr val="000099"/>
              </a:buClr>
              <a:buSzPct val="130000"/>
            </a:pPr>
            <a:r>
              <a:rPr lang="en-US" altLang="zh-TW" sz="2400" dirty="0" smtClean="0"/>
              <a:t>Evidence that the developmental sequence of different NPs types of d/</a:t>
            </a:r>
            <a:r>
              <a:rPr lang="en-US" altLang="zh-TW" sz="2400" dirty="0" err="1" smtClean="0"/>
              <a:t>hh</a:t>
            </a:r>
            <a:r>
              <a:rPr lang="en-US" altLang="zh-TW" sz="2400" dirty="0" smtClean="0"/>
              <a:t> children parallels that of hearing children. </a:t>
            </a:r>
            <a:endParaRPr lang="en-US" altLang="zh-TW" sz="2400" dirty="0" smtClean="0"/>
          </a:p>
          <a:p>
            <a:pPr lvl="2">
              <a:buClr>
                <a:srgbClr val="000099"/>
              </a:buClr>
              <a:buSzPct val="130000"/>
            </a:pPr>
            <a:endParaRPr lang="en-US" altLang="zh-TW" sz="2400" dirty="0" smtClean="0"/>
          </a:p>
          <a:p>
            <a:pPr lvl="2">
              <a:buClr>
                <a:srgbClr val="000099"/>
              </a:buClr>
              <a:buSzPct val="130000"/>
            </a:pPr>
            <a:r>
              <a:rPr lang="en-US" altLang="zh-TW" sz="2400" dirty="0" smtClean="0"/>
              <a:t>Evidence that d/</a:t>
            </a:r>
            <a:r>
              <a:rPr lang="en-US" altLang="zh-TW" sz="2400" dirty="0" err="1" smtClean="0"/>
              <a:t>hh</a:t>
            </a:r>
            <a:r>
              <a:rPr lang="en-US" altLang="zh-TW" sz="2400" dirty="0" smtClean="0"/>
              <a:t> children </a:t>
            </a:r>
            <a:r>
              <a:rPr lang="en-US" altLang="zh-TW" sz="2400" dirty="0" smtClean="0"/>
              <a:t>show </a:t>
            </a:r>
            <a:r>
              <a:rPr lang="en-US" altLang="zh-TW" sz="2400" dirty="0" smtClean="0"/>
              <a:t>some sensitivity to the mapping between </a:t>
            </a:r>
            <a:r>
              <a:rPr lang="en-US" altLang="zh-TW" sz="2400" dirty="0" err="1" smtClean="0"/>
              <a:t>nominals</a:t>
            </a:r>
            <a:r>
              <a:rPr lang="en-US" altLang="zh-TW" sz="2400" dirty="0" smtClean="0"/>
              <a:t> </a:t>
            </a:r>
            <a:r>
              <a:rPr lang="en-US" altLang="zh-TW" sz="2400" dirty="0" smtClean="0"/>
              <a:t>and referential status, just like what hearing children have demonstrated in other studies (e.g. Min 1994)</a:t>
            </a:r>
          </a:p>
          <a:p>
            <a:pPr lvl="2">
              <a:buClr>
                <a:srgbClr val="000099"/>
              </a:buClr>
              <a:buSzPct val="130000"/>
            </a:pPr>
            <a:endParaRPr lang="en-US" altLang="zh-TW" sz="2400" dirty="0" smtClean="0"/>
          </a:p>
          <a:p>
            <a:pPr lvl="2">
              <a:buClr>
                <a:srgbClr val="000099"/>
              </a:buClr>
              <a:buSzPct val="130000"/>
            </a:pPr>
            <a:r>
              <a:rPr lang="en-US" altLang="zh-TW" sz="2400" dirty="0" smtClean="0"/>
              <a:t>Evidence </a:t>
            </a:r>
            <a:r>
              <a:rPr lang="en-US" altLang="zh-TW" sz="2400" dirty="0" smtClean="0"/>
              <a:t>that d/</a:t>
            </a:r>
            <a:r>
              <a:rPr lang="en-US" altLang="zh-TW" sz="2400" dirty="0" err="1" smtClean="0"/>
              <a:t>hh</a:t>
            </a:r>
            <a:r>
              <a:rPr lang="en-US" altLang="zh-TW" sz="2400" dirty="0" smtClean="0"/>
              <a:t> children are sensitive to the </a:t>
            </a:r>
            <a:r>
              <a:rPr lang="en-US" altLang="zh-TW" sz="2400" dirty="0" smtClean="0"/>
              <a:t>syntactic structure of </a:t>
            </a:r>
            <a:r>
              <a:rPr lang="en-US" altLang="zh-TW" sz="2400" dirty="0" err="1" smtClean="0"/>
              <a:t>nominals</a:t>
            </a:r>
            <a:r>
              <a:rPr lang="en-US" altLang="zh-TW" sz="2400" dirty="0" smtClean="0"/>
              <a:t> in </a:t>
            </a:r>
            <a:r>
              <a:rPr lang="en-US" altLang="zh-TW" sz="2400" dirty="0" smtClean="0"/>
              <a:t>Cantonese. </a:t>
            </a:r>
          </a:p>
          <a:p>
            <a:pPr lvl="2">
              <a:buClr>
                <a:srgbClr val="000099"/>
              </a:buClr>
              <a:buSzPct val="130000"/>
            </a:pPr>
            <a:endParaRPr lang="en-US" altLang="zh-TW" dirty="0" smtClean="0"/>
          </a:p>
          <a:p>
            <a:endParaRPr lang="zh-TW" altLang="en-US" dirty="0"/>
          </a:p>
        </p:txBody>
      </p:sp>
      <p:sp>
        <p:nvSpPr>
          <p:cNvPr id="3" name="Slide Number Placeholder 2"/>
          <p:cNvSpPr>
            <a:spLocks noGrp="1"/>
          </p:cNvSpPr>
          <p:nvPr>
            <p:ph type="sldNum" sz="quarter" idx="12"/>
          </p:nvPr>
        </p:nvSpPr>
        <p:spPr/>
        <p:txBody>
          <a:bodyPr/>
          <a:lstStyle/>
          <a:p>
            <a:fld id="{26CFF094-8B55-4021-9F24-89C5C37C37A5}" type="slidenum">
              <a:rPr lang="en-US" smtClean="0"/>
              <a:pPr/>
              <a:t>58</a:t>
            </a:fld>
            <a:endParaRPr lang="en-US"/>
          </a:p>
        </p:txBody>
      </p:sp>
      <p:sp>
        <p:nvSpPr>
          <p:cNvPr id="5" name="Title 3"/>
          <p:cNvSpPr>
            <a:spLocks noGrp="1"/>
          </p:cNvSpPr>
          <p:nvPr>
            <p:ph type="title"/>
          </p:nvPr>
        </p:nvSpPr>
        <p:spPr>
          <a:xfrm>
            <a:off x="0" y="0"/>
            <a:ext cx="9144000" cy="1143000"/>
          </a:xfrm>
        </p:spPr>
        <p:txBody>
          <a:bodyPr>
            <a:normAutofit fontScale="90000"/>
          </a:bodyPr>
          <a:lstStyle/>
          <a:p>
            <a:r>
              <a:rPr lang="en-US" altLang="zh-TW" sz="3400" dirty="0" smtClean="0">
                <a:solidFill>
                  <a:srgbClr val="FF0000"/>
                </a:solidFill>
              </a:rPr>
              <a:t>What underlies the predominance of bare NPs: delayed development of nominal structures?</a:t>
            </a:r>
            <a:endParaRPr lang="zh-TW" altLang="en-US" sz="3400"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1295400"/>
            <a:ext cx="8534400" cy="5562600"/>
          </a:xfrm>
          <a:solidFill>
            <a:schemeClr val="bg1"/>
          </a:solidFill>
        </p:spPr>
        <p:txBody>
          <a:bodyPr>
            <a:noAutofit/>
          </a:bodyPr>
          <a:lstStyle/>
          <a:p>
            <a:pPr marL="365760" lvl="1" indent="-256032">
              <a:spcBef>
                <a:spcPts val="400"/>
              </a:spcBef>
              <a:buSzPct val="68000"/>
              <a:buFont typeface="Wingdings 3"/>
              <a:buChar char=""/>
            </a:pPr>
            <a:r>
              <a:rPr lang="en-US" altLang="zh-TW" sz="2400" dirty="0" smtClean="0"/>
              <a:t>Preliminary observations of some of the d/</a:t>
            </a:r>
            <a:r>
              <a:rPr lang="en-US" altLang="zh-TW" sz="2400" dirty="0" err="1" smtClean="0"/>
              <a:t>hh</a:t>
            </a:r>
            <a:r>
              <a:rPr lang="en-US" altLang="zh-TW" sz="2400" dirty="0" smtClean="0"/>
              <a:t> children’s developmental data  over time do suggest that this is </a:t>
            </a:r>
            <a:r>
              <a:rPr lang="en-US" altLang="zh-TW" sz="2400" dirty="0" smtClean="0"/>
              <a:t>the case</a:t>
            </a:r>
            <a:r>
              <a:rPr lang="en-US" altLang="zh-TW" sz="2400" dirty="0" smtClean="0"/>
              <a:t>:</a:t>
            </a:r>
          </a:p>
          <a:p>
            <a:pPr lvl="1"/>
            <a:r>
              <a:rPr lang="en-US" altLang="zh-TW" sz="2400" dirty="0" smtClean="0">
                <a:solidFill>
                  <a:srgbClr val="000099"/>
                </a:solidFill>
              </a:rPr>
              <a:t>Developmental </a:t>
            </a:r>
            <a:r>
              <a:rPr lang="en-US" altLang="zh-TW" sz="2400" dirty="0" smtClean="0">
                <a:solidFill>
                  <a:srgbClr val="000099"/>
                </a:solidFill>
              </a:rPr>
              <a:t>sequence:</a:t>
            </a:r>
            <a:endParaRPr lang="en-US" altLang="zh-TW" sz="2400" dirty="0" smtClean="0">
              <a:solidFill>
                <a:srgbClr val="000099"/>
              </a:solidFill>
            </a:endParaRPr>
          </a:p>
          <a:p>
            <a:pPr lvl="2"/>
            <a:r>
              <a:rPr lang="en-US" altLang="zh-TW" sz="2200" dirty="0" smtClean="0"/>
              <a:t>Bare NPs, zero forms &gt; pronouns &gt; </a:t>
            </a:r>
            <a:r>
              <a:rPr lang="en-US" altLang="zh-TW" sz="2200" dirty="0" err="1" smtClean="0"/>
              <a:t>Cl</a:t>
            </a:r>
            <a:r>
              <a:rPr lang="en-US" altLang="zh-TW" sz="2200" dirty="0" smtClean="0"/>
              <a:t> + N</a:t>
            </a:r>
            <a:r>
              <a:rPr lang="en-US" altLang="zh-TW" sz="2200" dirty="0" smtClean="0"/>
              <a:t> </a:t>
            </a:r>
            <a:r>
              <a:rPr lang="en-US" altLang="zh-TW" sz="2200" dirty="0" smtClean="0"/>
              <a:t>&gt; </a:t>
            </a:r>
            <a:r>
              <a:rPr lang="en-US" altLang="zh-TW" sz="2200" dirty="0" smtClean="0"/>
              <a:t>full-fledged NPs</a:t>
            </a:r>
          </a:p>
          <a:p>
            <a:pPr lvl="2"/>
            <a:endParaRPr lang="en-US" altLang="zh-TW" sz="2200" dirty="0" smtClean="0"/>
          </a:p>
          <a:p>
            <a:pPr lvl="1"/>
            <a:r>
              <a:rPr lang="en-US" altLang="zh-TW" sz="2400" dirty="0" smtClean="0">
                <a:solidFill>
                  <a:srgbClr val="000099"/>
                </a:solidFill>
              </a:rPr>
              <a:t>Sensitivity towards the relationship between </a:t>
            </a:r>
            <a:r>
              <a:rPr lang="en-US" altLang="zh-TW" sz="2400" dirty="0" err="1" smtClean="0">
                <a:solidFill>
                  <a:srgbClr val="000099"/>
                </a:solidFill>
              </a:rPr>
              <a:t>nominals</a:t>
            </a:r>
            <a:r>
              <a:rPr lang="en-US" altLang="zh-TW" sz="2400" dirty="0" smtClean="0">
                <a:solidFill>
                  <a:srgbClr val="000099"/>
                </a:solidFill>
              </a:rPr>
              <a:t> </a:t>
            </a:r>
            <a:r>
              <a:rPr lang="en-US" altLang="zh-TW" sz="2400" dirty="0" smtClean="0">
                <a:solidFill>
                  <a:srgbClr val="000099"/>
                </a:solidFill>
              </a:rPr>
              <a:t>and </a:t>
            </a:r>
            <a:r>
              <a:rPr lang="en-US" altLang="zh-TW" sz="2400" dirty="0" smtClean="0">
                <a:solidFill>
                  <a:srgbClr val="000099"/>
                </a:solidFill>
              </a:rPr>
              <a:t>referential/discourse functions:</a:t>
            </a:r>
          </a:p>
          <a:p>
            <a:pPr lvl="2"/>
            <a:r>
              <a:rPr lang="en-US" altLang="zh-TW" sz="2200" dirty="0" smtClean="0"/>
              <a:t>Null </a:t>
            </a:r>
            <a:r>
              <a:rPr lang="en-US" altLang="zh-TW" sz="2200" dirty="0" smtClean="0"/>
              <a:t>arguments</a:t>
            </a:r>
            <a:r>
              <a:rPr lang="en-US" altLang="zh-TW" sz="2200" dirty="0" smtClean="0"/>
              <a:t> </a:t>
            </a:r>
            <a:r>
              <a:rPr lang="en-US" altLang="zh-TW" sz="2200" dirty="0" smtClean="0"/>
              <a:t>and pronouns are used mainly for referent maintenance. </a:t>
            </a:r>
          </a:p>
          <a:p>
            <a:pPr lvl="2"/>
            <a:r>
              <a:rPr lang="en-US" altLang="zh-TW" sz="2200" dirty="0" smtClean="0"/>
              <a:t>Lexical NPs </a:t>
            </a:r>
            <a:r>
              <a:rPr lang="en-US" altLang="zh-TW" sz="2200" dirty="0" smtClean="0"/>
              <a:t>(</a:t>
            </a:r>
            <a:r>
              <a:rPr lang="en-US" altLang="zh-TW" sz="2200" dirty="0" smtClean="0"/>
              <a:t>e.g. </a:t>
            </a:r>
            <a:r>
              <a:rPr lang="en-US" altLang="zh-TW" sz="2200" dirty="0" smtClean="0"/>
              <a:t>bare NPs, </a:t>
            </a:r>
            <a:r>
              <a:rPr lang="en-US" altLang="zh-TW" sz="2200" dirty="0" err="1" smtClean="0"/>
              <a:t>Cl</a:t>
            </a:r>
            <a:r>
              <a:rPr lang="en-US" altLang="zh-TW" sz="2200" dirty="0" smtClean="0"/>
              <a:t> + N, </a:t>
            </a:r>
            <a:r>
              <a:rPr lang="en-US" altLang="zh-TW" sz="2200" dirty="0" err="1" smtClean="0"/>
              <a:t>det</a:t>
            </a:r>
            <a:r>
              <a:rPr lang="en-US" altLang="zh-TW" sz="2200" dirty="0" smtClean="0"/>
              <a:t> + num + </a:t>
            </a:r>
            <a:r>
              <a:rPr lang="en-US" altLang="zh-TW" sz="2200" dirty="0" err="1" smtClean="0"/>
              <a:t>Cl</a:t>
            </a:r>
            <a:r>
              <a:rPr lang="en-US" altLang="zh-TW" sz="2200" dirty="0" smtClean="0"/>
              <a:t> + N) are </a:t>
            </a:r>
            <a:r>
              <a:rPr lang="en-US" altLang="zh-TW" sz="2200" dirty="0" smtClean="0"/>
              <a:t>preferred over null </a:t>
            </a:r>
            <a:r>
              <a:rPr lang="en-US" altLang="zh-TW" sz="2200" dirty="0" smtClean="0"/>
              <a:t>arguments </a:t>
            </a:r>
            <a:r>
              <a:rPr lang="en-US" altLang="zh-TW" sz="2200" dirty="0" smtClean="0"/>
              <a:t>and pronouns for referent reintroduction. </a:t>
            </a:r>
          </a:p>
          <a:p>
            <a:endParaRPr lang="zh-TW" altLang="en-US" sz="2400" dirty="0"/>
          </a:p>
        </p:txBody>
      </p:sp>
      <p:sp>
        <p:nvSpPr>
          <p:cNvPr id="3" name="Slide Number Placeholder 2"/>
          <p:cNvSpPr>
            <a:spLocks noGrp="1"/>
          </p:cNvSpPr>
          <p:nvPr>
            <p:ph type="sldNum" sz="quarter" idx="12"/>
          </p:nvPr>
        </p:nvSpPr>
        <p:spPr/>
        <p:txBody>
          <a:bodyPr/>
          <a:lstStyle/>
          <a:p>
            <a:fld id="{26CFF094-8B55-4021-9F24-89C5C37C37A5}" type="slidenum">
              <a:rPr lang="en-US" smtClean="0"/>
              <a:pPr/>
              <a:t>59</a:t>
            </a:fld>
            <a:endParaRPr lang="en-US"/>
          </a:p>
        </p:txBody>
      </p:sp>
      <p:sp>
        <p:nvSpPr>
          <p:cNvPr id="5" name="Title 3"/>
          <p:cNvSpPr>
            <a:spLocks noGrp="1"/>
          </p:cNvSpPr>
          <p:nvPr>
            <p:ph type="title"/>
          </p:nvPr>
        </p:nvSpPr>
        <p:spPr>
          <a:xfrm>
            <a:off x="0" y="152400"/>
            <a:ext cx="9144000" cy="1143000"/>
          </a:xfrm>
        </p:spPr>
        <p:txBody>
          <a:bodyPr>
            <a:normAutofit fontScale="90000"/>
          </a:bodyPr>
          <a:lstStyle/>
          <a:p>
            <a:r>
              <a:rPr lang="en-US" altLang="zh-TW" sz="3400" dirty="0" smtClean="0">
                <a:solidFill>
                  <a:srgbClr val="FF0000"/>
                </a:solidFill>
              </a:rPr>
              <a:t>What underlies the predominance of bare NPs: delayed development of nominal structures?</a:t>
            </a:r>
            <a:endParaRPr lang="zh-TW" altLang="en-US" sz="34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altLang="zh-TW" dirty="0" smtClean="0">
                <a:solidFill>
                  <a:srgbClr val="000099"/>
                </a:solidFill>
              </a:rPr>
              <a:t>Literature Review: </a:t>
            </a:r>
            <a:br>
              <a:rPr lang="en-US" altLang="zh-TW" dirty="0" smtClean="0">
                <a:solidFill>
                  <a:srgbClr val="000099"/>
                </a:solidFill>
              </a:rPr>
            </a:br>
            <a:r>
              <a:rPr lang="en-US" altLang="zh-TW" dirty="0" smtClean="0">
                <a:solidFill>
                  <a:schemeClr val="tx1"/>
                </a:solidFill>
              </a:rPr>
              <a:t>Discourse referencing and </a:t>
            </a:r>
            <a:r>
              <a:rPr lang="en-US" altLang="zh-TW" dirty="0" smtClean="0">
                <a:solidFill>
                  <a:schemeClr val="tx1"/>
                </a:solidFill>
              </a:rPr>
              <a:t>nominal structures in </a:t>
            </a:r>
            <a:r>
              <a:rPr lang="en-US" altLang="zh-TW" dirty="0" smtClean="0">
                <a:solidFill>
                  <a:schemeClr val="tx1"/>
                </a:solidFill>
              </a:rPr>
              <a:t>Cantonese</a:t>
            </a:r>
            <a:endParaRPr lang="zh-TW" altLang="en-US" dirty="0">
              <a:solidFill>
                <a:schemeClr val="tx1"/>
              </a:solidFill>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altLang="zh-TW" dirty="0" smtClean="0">
                <a:solidFill>
                  <a:srgbClr val="000099"/>
                </a:solidFill>
              </a:rPr>
              <a:t>Sensitivity towards the </a:t>
            </a:r>
            <a:r>
              <a:rPr lang="en-US" altLang="zh-TW" dirty="0" smtClean="0">
                <a:solidFill>
                  <a:srgbClr val="000099"/>
                </a:solidFill>
              </a:rPr>
              <a:t>syntactic structure of Cantonese </a:t>
            </a:r>
            <a:r>
              <a:rPr lang="en-US" altLang="zh-TW" dirty="0" err="1" smtClean="0">
                <a:solidFill>
                  <a:srgbClr val="000099"/>
                </a:solidFill>
              </a:rPr>
              <a:t>nominals</a:t>
            </a:r>
            <a:r>
              <a:rPr lang="en-US" altLang="zh-TW" dirty="0" smtClean="0">
                <a:solidFill>
                  <a:srgbClr val="000099"/>
                </a:solidFill>
              </a:rPr>
              <a:t>:</a:t>
            </a:r>
            <a:endParaRPr lang="en-US" altLang="zh-TW" dirty="0" smtClean="0">
              <a:solidFill>
                <a:srgbClr val="000099"/>
              </a:solidFill>
            </a:endParaRPr>
          </a:p>
          <a:p>
            <a:pPr lvl="1"/>
            <a:r>
              <a:rPr lang="en-US" altLang="zh-TW" dirty="0" smtClean="0"/>
              <a:t>Dem + num + </a:t>
            </a:r>
            <a:r>
              <a:rPr lang="en-US" altLang="zh-TW" dirty="0" err="1" smtClean="0"/>
              <a:t>cl</a:t>
            </a:r>
            <a:r>
              <a:rPr lang="en-US" altLang="zh-TW" dirty="0" smtClean="0"/>
              <a:t> + </a:t>
            </a:r>
            <a:r>
              <a:rPr lang="en-US" altLang="zh-TW" dirty="0" err="1" smtClean="0"/>
              <a:t>adj</a:t>
            </a:r>
            <a:r>
              <a:rPr lang="en-US" altLang="zh-TW" dirty="0" smtClean="0"/>
              <a:t> + n  </a:t>
            </a:r>
          </a:p>
          <a:p>
            <a:pPr lvl="1"/>
            <a:r>
              <a:rPr lang="en-US" altLang="zh-TW" dirty="0" smtClean="0"/>
              <a:t>Out of 281 overt </a:t>
            </a:r>
            <a:r>
              <a:rPr lang="en-US" altLang="zh-TW" dirty="0" err="1" smtClean="0"/>
              <a:t>nominals</a:t>
            </a:r>
            <a:r>
              <a:rPr lang="en-US" altLang="zh-TW" dirty="0" smtClean="0"/>
              <a:t> in </a:t>
            </a:r>
            <a:r>
              <a:rPr lang="en-US" altLang="zh-TW" dirty="0" smtClean="0"/>
              <a:t>the data, we found no instance of violation of the </a:t>
            </a:r>
            <a:r>
              <a:rPr lang="en-US" altLang="zh-TW" dirty="0" smtClean="0"/>
              <a:t>syntactic structures of </a:t>
            </a:r>
            <a:r>
              <a:rPr lang="en-US" altLang="zh-TW" dirty="0" err="1" smtClean="0"/>
              <a:t>nominals</a:t>
            </a:r>
            <a:r>
              <a:rPr lang="en-US" altLang="zh-TW" dirty="0" smtClean="0"/>
              <a:t> in Cantonese. </a:t>
            </a:r>
            <a:endParaRPr lang="en-US" altLang="zh-TW" dirty="0" smtClean="0"/>
          </a:p>
          <a:p>
            <a:pPr lvl="1"/>
            <a:endParaRPr lang="en-US" altLang="zh-TW" dirty="0" smtClean="0"/>
          </a:p>
          <a:p>
            <a:pPr lvl="1"/>
            <a:r>
              <a:rPr lang="en-US" altLang="zh-TW" dirty="0" smtClean="0"/>
              <a:t>The above observations are preliminary. Further research is warranted. </a:t>
            </a:r>
          </a:p>
        </p:txBody>
      </p:sp>
      <p:sp>
        <p:nvSpPr>
          <p:cNvPr id="3" name="Slide Number Placeholder 2"/>
          <p:cNvSpPr>
            <a:spLocks noGrp="1"/>
          </p:cNvSpPr>
          <p:nvPr>
            <p:ph type="sldNum" sz="quarter" idx="12"/>
          </p:nvPr>
        </p:nvSpPr>
        <p:spPr/>
        <p:txBody>
          <a:bodyPr/>
          <a:lstStyle/>
          <a:p>
            <a:fld id="{26CFF094-8B55-4021-9F24-89C5C37C37A5}" type="slidenum">
              <a:rPr lang="en-US" smtClean="0"/>
              <a:pPr/>
              <a:t>60</a:t>
            </a:fld>
            <a:endParaRPr lang="en-US"/>
          </a:p>
        </p:txBody>
      </p:sp>
      <p:sp>
        <p:nvSpPr>
          <p:cNvPr id="5" name="Title 3"/>
          <p:cNvSpPr>
            <a:spLocks noGrp="1"/>
          </p:cNvSpPr>
          <p:nvPr>
            <p:ph type="title"/>
          </p:nvPr>
        </p:nvSpPr>
        <p:spPr>
          <a:xfrm>
            <a:off x="0" y="152400"/>
            <a:ext cx="9144000" cy="1143000"/>
          </a:xfrm>
        </p:spPr>
        <p:txBody>
          <a:bodyPr>
            <a:normAutofit fontScale="90000"/>
          </a:bodyPr>
          <a:lstStyle/>
          <a:p>
            <a:r>
              <a:rPr lang="en-US" altLang="zh-TW" sz="3400" dirty="0" smtClean="0">
                <a:solidFill>
                  <a:srgbClr val="FF0000"/>
                </a:solidFill>
              </a:rPr>
              <a:t>What underlies the predominance of bare NPs: delayed development of nominal structures?</a:t>
            </a:r>
            <a:endParaRPr lang="zh-TW" altLang="en-US" sz="3400"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762000"/>
            <a:ext cx="9144000" cy="6096000"/>
          </a:xfrm>
          <a:solidFill>
            <a:schemeClr val="bg1"/>
          </a:solidFill>
        </p:spPr>
        <p:txBody>
          <a:bodyPr>
            <a:noAutofit/>
          </a:bodyPr>
          <a:lstStyle/>
          <a:p>
            <a:r>
              <a:rPr lang="en-US" altLang="zh-TW" sz="2000" dirty="0" smtClean="0"/>
              <a:t>Au-</a:t>
            </a:r>
            <a:r>
              <a:rPr lang="en-US" altLang="zh-TW" sz="2000" dirty="0" err="1" smtClean="0"/>
              <a:t>Yeung</a:t>
            </a:r>
            <a:r>
              <a:rPr lang="en-US" altLang="zh-TW" sz="2000" dirty="0" smtClean="0"/>
              <a:t>, Ben </a:t>
            </a:r>
            <a:r>
              <a:rPr lang="en-US" altLang="zh-TW" sz="2000" dirty="0" err="1" smtClean="0"/>
              <a:t>Wai-Hoo</a:t>
            </a:r>
            <a:r>
              <a:rPr lang="en-US" altLang="zh-TW" sz="2000" dirty="0" smtClean="0"/>
              <a:t>. 1997. </a:t>
            </a:r>
            <a:r>
              <a:rPr lang="en-US" altLang="zh-TW" sz="2000" i="1" dirty="0" smtClean="0"/>
              <a:t>The Lexical Classifier Parameter and The L2 Acquisition of Cantonese </a:t>
            </a:r>
            <a:r>
              <a:rPr lang="en-US" altLang="zh-TW" sz="2000" i="1" dirty="0" err="1" smtClean="0"/>
              <a:t>Nominals</a:t>
            </a:r>
            <a:r>
              <a:rPr lang="en-US" altLang="zh-TW" sz="2000" i="1" dirty="0" smtClean="0"/>
              <a:t>. Unpublished M. Phil. Thesis. CUHK. </a:t>
            </a:r>
            <a:endParaRPr lang="en-US" altLang="zh-TW" sz="2000" dirty="0" smtClean="0"/>
          </a:p>
          <a:p>
            <a:r>
              <a:rPr lang="en-US" altLang="zh-TW" sz="2000" dirty="0" smtClean="0"/>
              <a:t>Au </a:t>
            </a:r>
            <a:r>
              <a:rPr lang="en-US" altLang="zh-TW" sz="2000" dirty="0" err="1" smtClean="0"/>
              <a:t>Yeung</a:t>
            </a:r>
            <a:r>
              <a:rPr lang="en-US" altLang="zh-TW" sz="2000" dirty="0" smtClean="0"/>
              <a:t>, Ben. 2000. Setting the Lexical Classifier Parameter in Child Cantonese. Paper presented in Annual Research Forum, Linguistic Society of Hong Kong Dec 9-10, City U of HK.  </a:t>
            </a:r>
          </a:p>
          <a:p>
            <a:pPr lvl="0" algn="just"/>
            <a:r>
              <a:rPr lang="en-US" altLang="zh-TW" sz="2000" dirty="0" smtClean="0"/>
              <a:t>Au </a:t>
            </a:r>
            <a:r>
              <a:rPr lang="en-US" altLang="zh-TW" sz="2000" dirty="0" err="1" smtClean="0"/>
              <a:t>Yueng</a:t>
            </a:r>
            <a:r>
              <a:rPr lang="en-US" altLang="zh-TW" sz="2000" dirty="0" smtClean="0"/>
              <a:t> Ben, 2005. An interface program for parameterization of classifiers in Chinese. </a:t>
            </a:r>
            <a:r>
              <a:rPr lang="en-US" altLang="zh-TW" sz="2000" dirty="0" err="1" smtClean="0"/>
              <a:t>Ph.D</a:t>
            </a:r>
            <a:r>
              <a:rPr lang="en-US" altLang="zh-TW" sz="2000" dirty="0" smtClean="0"/>
              <a:t> dissertation. The Hong Kong University of Science and Technology. </a:t>
            </a:r>
            <a:endParaRPr lang="zh-TW" altLang="zh-TW" sz="2000" dirty="0" smtClean="0"/>
          </a:p>
          <a:p>
            <a:pPr lvl="0" algn="just"/>
            <a:r>
              <a:rPr lang="en-US" altLang="zh-TW" sz="2000" dirty="0" err="1" smtClean="0"/>
              <a:t>Bamburg</a:t>
            </a:r>
            <a:r>
              <a:rPr lang="en-US" altLang="zh-TW" sz="2000" dirty="0" smtClean="0"/>
              <a:t>, M. 1987. </a:t>
            </a:r>
            <a:r>
              <a:rPr lang="en-US" altLang="zh-TW" sz="2000" i="1" dirty="0" smtClean="0"/>
              <a:t>The acquisition of narratives</a:t>
            </a:r>
            <a:r>
              <a:rPr lang="en-US" altLang="zh-TW" sz="2000" dirty="0" smtClean="0"/>
              <a:t>. Berlin: Walter de </a:t>
            </a:r>
            <a:r>
              <a:rPr lang="en-US" altLang="zh-TW" sz="2000" dirty="0" err="1" smtClean="0"/>
              <a:t>Gruyter</a:t>
            </a:r>
            <a:r>
              <a:rPr lang="en-US" altLang="zh-TW" sz="2000" dirty="0" smtClean="0"/>
              <a:t>.</a:t>
            </a:r>
            <a:endParaRPr lang="zh-TW" altLang="zh-TW" sz="2000" dirty="0" smtClean="0"/>
          </a:p>
          <a:p>
            <a:pPr lvl="0" algn="just"/>
            <a:r>
              <a:rPr lang="en-US" altLang="zh-TW" sz="2000" dirty="0" smtClean="0"/>
              <a:t>Cheng, Lisa &amp; </a:t>
            </a:r>
            <a:r>
              <a:rPr lang="en-US" altLang="zh-TW" sz="2000" dirty="0" err="1" smtClean="0"/>
              <a:t>Rint</a:t>
            </a:r>
            <a:r>
              <a:rPr lang="en-US" altLang="zh-TW" sz="2000" dirty="0" smtClean="0"/>
              <a:t> </a:t>
            </a:r>
            <a:r>
              <a:rPr lang="en-US" altLang="zh-TW" sz="2000" dirty="0" err="1" smtClean="0"/>
              <a:t>Sybesma</a:t>
            </a:r>
            <a:r>
              <a:rPr lang="en-US" altLang="zh-TW" sz="2000" dirty="0" smtClean="0"/>
              <a:t>. 1999. Bare and not-so-bare nouns and the structure of NP. </a:t>
            </a:r>
            <a:r>
              <a:rPr lang="en-US" altLang="zh-TW" sz="2000" i="1" dirty="0" smtClean="0"/>
              <a:t>Linguistic Inquiry</a:t>
            </a:r>
            <a:r>
              <a:rPr lang="en-US" altLang="zh-TW" sz="2000" dirty="0" smtClean="0"/>
              <a:t>, 30(4), 509-542. </a:t>
            </a:r>
            <a:endParaRPr lang="zh-TW" altLang="zh-TW" sz="2000" dirty="0" smtClean="0"/>
          </a:p>
          <a:p>
            <a:pPr lvl="0" algn="just"/>
            <a:r>
              <a:rPr lang="en-US" altLang="zh-TW" sz="2000" dirty="0" smtClean="0"/>
              <a:t>Cole, E., &amp; M. Paterson. 1984. Assessment and treatment of phonological disorders in the hearing-impaired. In J. </a:t>
            </a:r>
            <a:r>
              <a:rPr lang="en-US" altLang="zh-TW" sz="2000" dirty="0" err="1" smtClean="0"/>
              <a:t>Castello</a:t>
            </a:r>
            <a:r>
              <a:rPr lang="en-US" altLang="zh-TW" sz="2000" dirty="0" smtClean="0"/>
              <a:t> (ed.) </a:t>
            </a:r>
            <a:r>
              <a:rPr lang="en-US" altLang="zh-TW" sz="2000" i="1" dirty="0" smtClean="0"/>
              <a:t>Speech disorders in children</a:t>
            </a:r>
            <a:r>
              <a:rPr lang="en-US" altLang="zh-TW" sz="2000" dirty="0" smtClean="0"/>
              <a:t>, p.93-127, San Diego: College-Hill Press. </a:t>
            </a:r>
            <a:endParaRPr lang="zh-TW" altLang="zh-TW" sz="2000" dirty="0" smtClean="0"/>
          </a:p>
          <a:p>
            <a:pPr lvl="0" algn="just"/>
            <a:endParaRPr lang="zh-TW" altLang="zh-TW" sz="2000" dirty="0" smtClean="0"/>
          </a:p>
          <a:p>
            <a:pPr algn="just"/>
            <a:endParaRPr lang="en-US" altLang="zh-TW" sz="2000" dirty="0" smtClean="0"/>
          </a:p>
          <a:p>
            <a:pPr algn="just">
              <a:buNone/>
            </a:pPr>
            <a:endParaRPr lang="zh-TW" altLang="en-US" sz="2000" dirty="0"/>
          </a:p>
        </p:txBody>
      </p:sp>
      <p:sp>
        <p:nvSpPr>
          <p:cNvPr id="3" name="Slide Number Placeholder 2"/>
          <p:cNvSpPr>
            <a:spLocks noGrp="1"/>
          </p:cNvSpPr>
          <p:nvPr>
            <p:ph type="sldNum" sz="quarter" idx="12"/>
          </p:nvPr>
        </p:nvSpPr>
        <p:spPr/>
        <p:txBody>
          <a:bodyPr/>
          <a:lstStyle/>
          <a:p>
            <a:fld id="{26CFF094-8B55-4021-9F24-89C5C37C37A5}" type="slidenum">
              <a:rPr lang="en-US" smtClean="0"/>
              <a:pPr/>
              <a:t>61</a:t>
            </a:fld>
            <a:endParaRPr lang="en-US"/>
          </a:p>
        </p:txBody>
      </p:sp>
      <p:sp>
        <p:nvSpPr>
          <p:cNvPr id="4" name="Title 3"/>
          <p:cNvSpPr>
            <a:spLocks noGrp="1"/>
          </p:cNvSpPr>
          <p:nvPr>
            <p:ph type="title"/>
          </p:nvPr>
        </p:nvSpPr>
        <p:spPr>
          <a:xfrm>
            <a:off x="228600" y="0"/>
            <a:ext cx="8229600" cy="914400"/>
          </a:xfrm>
        </p:spPr>
        <p:txBody>
          <a:bodyPr/>
          <a:lstStyle/>
          <a:p>
            <a:r>
              <a:rPr lang="en-US" altLang="zh-TW" dirty="0" smtClean="0">
                <a:solidFill>
                  <a:srgbClr val="000099"/>
                </a:solidFill>
              </a:rPr>
              <a:t>References:</a:t>
            </a:r>
            <a:endParaRPr lang="zh-TW" altLang="en-US" dirty="0">
              <a:solidFill>
                <a:srgbClr val="000099"/>
              </a:solidFill>
            </a:endParaRP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0"/>
            <a:ext cx="9144000" cy="6858000"/>
          </a:xfrm>
          <a:solidFill>
            <a:schemeClr val="bg1"/>
          </a:solidFill>
        </p:spPr>
        <p:txBody>
          <a:bodyPr>
            <a:noAutofit/>
          </a:bodyPr>
          <a:lstStyle/>
          <a:p>
            <a:pPr algn="just"/>
            <a:r>
              <a:rPr lang="en-US" altLang="zh-TW" sz="2000" dirty="0" err="1" smtClean="0"/>
              <a:t>Geers</a:t>
            </a:r>
            <a:r>
              <a:rPr lang="en-US" altLang="zh-TW" sz="2000" dirty="0" smtClean="0"/>
              <a:t>, Ann. 2006. Spoken Language in Children with Cochlear Implants. In Patricia Spencer &amp; Marc </a:t>
            </a:r>
            <a:r>
              <a:rPr lang="en-US" altLang="zh-TW" sz="2000" dirty="0" err="1" smtClean="0"/>
              <a:t>Marschark</a:t>
            </a:r>
            <a:r>
              <a:rPr lang="en-US" altLang="zh-TW" sz="2000" dirty="0" smtClean="0"/>
              <a:t> (eds.) </a:t>
            </a:r>
            <a:r>
              <a:rPr lang="en-US" altLang="zh-TW" sz="2000" i="1" dirty="0" smtClean="0"/>
              <a:t>Advances in the Spoken Language Development of Deaf and Hard-of-Hearing Children</a:t>
            </a:r>
            <a:r>
              <a:rPr lang="en-US" altLang="zh-TW" sz="2000" dirty="0" smtClean="0"/>
              <a:t>, p.244-270. </a:t>
            </a:r>
            <a:r>
              <a:rPr lang="en-US" altLang="zh-TW" sz="2000" dirty="0" err="1" smtClean="0"/>
              <a:t>NewYork</a:t>
            </a:r>
            <a:r>
              <a:rPr lang="en-US" altLang="zh-TW" sz="2000" dirty="0" smtClean="0"/>
              <a:t>: Oxford University Press. </a:t>
            </a:r>
            <a:endParaRPr lang="zh-TW" altLang="zh-TW" sz="2000" dirty="0" smtClean="0"/>
          </a:p>
          <a:p>
            <a:pPr lvl="0" algn="just"/>
            <a:r>
              <a:rPr lang="en-US" altLang="zh-TW" sz="2000" dirty="0" err="1" smtClean="0"/>
              <a:t>Hickmann</a:t>
            </a:r>
            <a:r>
              <a:rPr lang="en-US" altLang="zh-TW" sz="2000" dirty="0" smtClean="0"/>
              <a:t>, Maya (2003) Children’s Discourse: Person, Space and Time Across Languages. Cambridge: Cambridge University Press. </a:t>
            </a:r>
            <a:endParaRPr lang="zh-TW" altLang="zh-TW" sz="2000" dirty="0" smtClean="0"/>
          </a:p>
          <a:p>
            <a:pPr algn="just"/>
            <a:r>
              <a:rPr lang="en-US" altLang="zh-TW" sz="2000" dirty="0" smtClean="0"/>
              <a:t>Lee, Thomas. 2010. Nominal Structure in Early Child Mandarin. In Chris Wilder and Tor A. </a:t>
            </a:r>
            <a:r>
              <a:rPr lang="en-US" altLang="zh-TW" sz="2000" dirty="0" err="1" smtClean="0"/>
              <a:t>Afarli</a:t>
            </a:r>
            <a:r>
              <a:rPr lang="en-US" altLang="zh-TW" sz="2000" dirty="0" smtClean="0"/>
              <a:t> (eds.) </a:t>
            </a:r>
            <a:r>
              <a:rPr lang="en-US" altLang="zh-TW" sz="2000" i="1" dirty="0" smtClean="0"/>
              <a:t>Chinese Matters: From Grammar to First and Second language Acquisition</a:t>
            </a:r>
            <a:r>
              <a:rPr lang="en-US" altLang="zh-TW" sz="2000" dirty="0" smtClean="0"/>
              <a:t>. Trondheim, Norway: Tapir Academic Press. Pp.75-109. </a:t>
            </a:r>
            <a:endParaRPr lang="zh-TW" altLang="zh-TW" sz="2000" dirty="0" smtClean="0"/>
          </a:p>
          <a:p>
            <a:pPr lvl="0" algn="just"/>
            <a:r>
              <a:rPr lang="en-US" altLang="zh-TW" sz="2000" dirty="0" err="1" smtClean="0"/>
              <a:t>Levelt</a:t>
            </a:r>
            <a:r>
              <a:rPr lang="en-US" altLang="zh-TW" sz="2000" dirty="0" smtClean="0"/>
              <a:t>, W.J.M. 1989. </a:t>
            </a:r>
            <a:r>
              <a:rPr lang="en-US" altLang="zh-TW" sz="2000" i="1" dirty="0" smtClean="0"/>
              <a:t>Speaking-from intention to articulation</a:t>
            </a:r>
            <a:r>
              <a:rPr lang="en-US" altLang="zh-TW" sz="2000" dirty="0" smtClean="0"/>
              <a:t>. Cambridge, MA:MIT</a:t>
            </a:r>
          </a:p>
          <a:p>
            <a:pPr lvl="0" algn="just"/>
            <a:r>
              <a:rPr lang="en-US" altLang="zh-TW" sz="2000" dirty="0" smtClean="0"/>
              <a:t>Matthews, Stephen, and Virginia Yip. 1994. </a:t>
            </a:r>
            <a:r>
              <a:rPr lang="en-US" altLang="zh-TW" sz="2000" i="1" dirty="0" smtClean="0"/>
              <a:t>Cantonese: A comprehensive grammar. </a:t>
            </a:r>
            <a:r>
              <a:rPr lang="en-US" altLang="zh-TW" sz="2000" dirty="0" smtClean="0"/>
              <a:t>London: </a:t>
            </a:r>
            <a:r>
              <a:rPr lang="en-US" altLang="zh-TW" sz="2000" dirty="0" err="1" smtClean="0"/>
              <a:t>Routledge</a:t>
            </a:r>
            <a:r>
              <a:rPr lang="en-US" altLang="zh-TW" sz="2000" dirty="0" smtClean="0"/>
              <a:t>. </a:t>
            </a:r>
            <a:endParaRPr lang="zh-TW" altLang="zh-TW" sz="2000" dirty="0" smtClean="0"/>
          </a:p>
          <a:p>
            <a:pPr lvl="0" algn="just"/>
            <a:r>
              <a:rPr lang="en-US" altLang="zh-TW" sz="2000" dirty="0" smtClean="0"/>
              <a:t>Schafer, R. &amp; J. de Villiers. 2000. What </a:t>
            </a:r>
            <a:r>
              <a:rPr lang="en-US" altLang="zh-TW" sz="2000" i="1" dirty="0" smtClean="0"/>
              <a:t>a </a:t>
            </a:r>
            <a:r>
              <a:rPr lang="en-US" altLang="zh-TW" sz="2000" dirty="0" smtClean="0"/>
              <a:t> and </a:t>
            </a:r>
            <a:r>
              <a:rPr lang="en-US" altLang="zh-TW" sz="2000" i="1" dirty="0" smtClean="0"/>
              <a:t>the</a:t>
            </a:r>
            <a:r>
              <a:rPr lang="en-US" altLang="zh-TW" sz="2000" dirty="0" smtClean="0"/>
              <a:t> can tell us about the emergence of DP. In </a:t>
            </a:r>
            <a:r>
              <a:rPr lang="en-US" altLang="zh-TW" sz="2000" i="1" dirty="0" smtClean="0"/>
              <a:t>BUCLD 24 Proceedings , </a:t>
            </a:r>
            <a:r>
              <a:rPr lang="en-US" altLang="zh-TW" sz="2000" dirty="0" smtClean="0"/>
              <a:t>ed. S. Catherine Howell et al, 609-620. Somerville, MA: </a:t>
            </a:r>
            <a:r>
              <a:rPr lang="en-US" altLang="zh-TW" sz="2000" dirty="0" err="1" smtClean="0"/>
              <a:t>Cascadilla</a:t>
            </a:r>
            <a:r>
              <a:rPr lang="en-US" altLang="zh-TW" sz="2000" dirty="0" smtClean="0"/>
              <a:t> Press. </a:t>
            </a:r>
          </a:p>
          <a:p>
            <a:pPr lvl="0" algn="just"/>
            <a:r>
              <a:rPr lang="en-US" altLang="zh-TW" sz="2000" dirty="0" smtClean="0"/>
              <a:t>Schick, Brenda, Peter De </a:t>
            </a:r>
            <a:r>
              <a:rPr lang="en-US" altLang="zh-TW" sz="2000" dirty="0" err="1" smtClean="0"/>
              <a:t>Villers</a:t>
            </a:r>
            <a:r>
              <a:rPr lang="en-US" altLang="zh-TW" sz="2000" dirty="0" smtClean="0"/>
              <a:t>, Jill De </a:t>
            </a:r>
            <a:r>
              <a:rPr lang="en-US" altLang="zh-TW" sz="2000" dirty="0" err="1" smtClean="0"/>
              <a:t>Villers</a:t>
            </a:r>
            <a:r>
              <a:rPr lang="en-US" altLang="zh-TW" sz="2000" dirty="0" smtClean="0"/>
              <a:t> and Robert </a:t>
            </a:r>
            <a:r>
              <a:rPr lang="en-US" altLang="zh-TW" sz="2000" dirty="0" err="1" smtClean="0"/>
              <a:t>Hoffmeister</a:t>
            </a:r>
            <a:r>
              <a:rPr lang="en-US" altLang="zh-TW" sz="2000" dirty="0" smtClean="0"/>
              <a:t>. 2007. Language and Theory of Mind: A study of deaf children. </a:t>
            </a:r>
            <a:r>
              <a:rPr lang="en-US" altLang="zh-TW" sz="2000" i="1" dirty="0" smtClean="0"/>
              <a:t>Child Development</a:t>
            </a:r>
            <a:r>
              <a:rPr lang="en-US" altLang="zh-TW" sz="2000" dirty="0" smtClean="0"/>
              <a:t>, 78(2), 376-396. </a:t>
            </a:r>
            <a:endParaRPr lang="zh-TW" altLang="zh-TW" sz="2000" dirty="0" smtClean="0"/>
          </a:p>
          <a:p>
            <a:pPr algn="just"/>
            <a:endParaRPr lang="zh-TW" altLang="en-US" sz="2000" dirty="0"/>
          </a:p>
        </p:txBody>
      </p:sp>
      <p:sp>
        <p:nvSpPr>
          <p:cNvPr id="3" name="Slide Number Placeholder 2"/>
          <p:cNvSpPr>
            <a:spLocks noGrp="1"/>
          </p:cNvSpPr>
          <p:nvPr>
            <p:ph type="sldNum" sz="quarter" idx="12"/>
          </p:nvPr>
        </p:nvSpPr>
        <p:spPr/>
        <p:txBody>
          <a:bodyPr/>
          <a:lstStyle/>
          <a:p>
            <a:fld id="{26CFF094-8B55-4021-9F24-89C5C37C37A5}" type="slidenum">
              <a:rPr lang="en-US" smtClean="0"/>
              <a:pPr/>
              <a:t>62</a:t>
            </a:fld>
            <a:endParaRPr lang="en-US"/>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0"/>
            <a:ext cx="9144000" cy="6858000"/>
          </a:xfrm>
          <a:solidFill>
            <a:schemeClr val="bg1"/>
          </a:solidFill>
        </p:spPr>
        <p:txBody>
          <a:bodyPr>
            <a:normAutofit fontScale="92500" lnSpcReduction="10000"/>
          </a:bodyPr>
          <a:lstStyle/>
          <a:p>
            <a:pPr algn="just"/>
            <a:endParaRPr lang="fr-FR" altLang="zh-TW" sz="2000" dirty="0" smtClean="0"/>
          </a:p>
          <a:p>
            <a:pPr algn="just"/>
            <a:r>
              <a:rPr lang="en-US" altLang="zh-TW" sz="2000" dirty="0" err="1" smtClean="0"/>
              <a:t>Sze</a:t>
            </a:r>
            <a:r>
              <a:rPr lang="en-US" altLang="zh-TW" sz="2000" dirty="0" smtClean="0"/>
              <a:t>, Felix. 2000. </a:t>
            </a:r>
            <a:r>
              <a:rPr lang="en-US" altLang="zh-TW" sz="2000" i="1" dirty="0" smtClean="0"/>
              <a:t>Space and </a:t>
            </a:r>
            <a:r>
              <a:rPr lang="en-US" altLang="zh-TW" sz="2000" i="1" dirty="0" err="1" smtClean="0"/>
              <a:t>Nominals</a:t>
            </a:r>
            <a:r>
              <a:rPr lang="en-US" altLang="zh-TW" sz="2000" i="1" dirty="0" smtClean="0"/>
              <a:t> in Hong Kong Sign Language</a:t>
            </a:r>
            <a:r>
              <a:rPr lang="en-US" altLang="zh-TW" sz="2000" dirty="0" smtClean="0"/>
              <a:t>. Unpublished </a:t>
            </a:r>
            <a:r>
              <a:rPr lang="en-US" altLang="zh-TW" sz="2000" dirty="0" err="1" smtClean="0"/>
              <a:t>M.Phil</a:t>
            </a:r>
            <a:r>
              <a:rPr lang="en-US" altLang="zh-TW" sz="2000" dirty="0" smtClean="0"/>
              <a:t> thesis. The Chinese University of Hong Kong. </a:t>
            </a:r>
            <a:endParaRPr lang="zh-TW" altLang="zh-TW" sz="2000" dirty="0" smtClean="0"/>
          </a:p>
          <a:p>
            <a:pPr lvl="0" algn="just"/>
            <a:r>
              <a:rPr lang="en-US" altLang="zh-TW" sz="2000" dirty="0" smtClean="0"/>
              <a:t>To, Carol K.S. 2006. </a:t>
            </a:r>
            <a:r>
              <a:rPr lang="en-US" altLang="zh-TW" sz="2000" i="1" dirty="0" smtClean="0"/>
              <a:t>Use of Reference in Cantonese Narratives: A Developmental Study</a:t>
            </a:r>
            <a:r>
              <a:rPr lang="en-US" altLang="zh-TW" sz="2000" dirty="0" smtClean="0"/>
              <a:t>. </a:t>
            </a:r>
            <a:r>
              <a:rPr lang="en-US" altLang="zh-TW" sz="2000" dirty="0" err="1" smtClean="0"/>
              <a:t>Ph.D</a:t>
            </a:r>
            <a:r>
              <a:rPr lang="en-US" altLang="zh-TW" sz="2000" dirty="0" smtClean="0"/>
              <a:t> dissertation, The University of Hong Kong </a:t>
            </a:r>
            <a:endParaRPr lang="zh-TW" altLang="zh-TW" sz="2000" dirty="0" smtClean="0"/>
          </a:p>
          <a:p>
            <a:pPr algn="just"/>
            <a:r>
              <a:rPr lang="fr-FR" altLang="zh-TW" sz="2000" dirty="0" smtClean="0"/>
              <a:t>Tang, Glad</a:t>
            </a:r>
            <a:r>
              <a:rPr lang="en-US" altLang="zh-TW" sz="2000" dirty="0" err="1" smtClean="0"/>
              <a:t>ys</a:t>
            </a:r>
            <a:r>
              <a:rPr lang="en-US" altLang="zh-TW" sz="2000" dirty="0" smtClean="0"/>
              <a:t> &amp; Felix </a:t>
            </a:r>
            <a:r>
              <a:rPr lang="en-US" altLang="zh-TW" sz="2000" dirty="0" err="1" smtClean="0"/>
              <a:t>Sze</a:t>
            </a:r>
            <a:r>
              <a:rPr lang="en-US" altLang="zh-TW" sz="2000" dirty="0" smtClean="0"/>
              <a:t>. 2002. Nominal expressions in Hong Kong Sign Language: does modality make a difference? In Meier, Richard P. / Cormier, </a:t>
            </a:r>
            <a:r>
              <a:rPr lang="en-US" altLang="zh-TW" sz="2000" dirty="0" err="1" smtClean="0"/>
              <a:t>Kearsy</a:t>
            </a:r>
            <a:r>
              <a:rPr lang="en-US" altLang="zh-TW" sz="2000" dirty="0" smtClean="0"/>
              <a:t> / </a:t>
            </a:r>
            <a:r>
              <a:rPr lang="en-US" altLang="zh-TW" sz="2000" dirty="0" err="1" smtClean="0"/>
              <a:t>Quinto-Pozos</a:t>
            </a:r>
            <a:r>
              <a:rPr lang="en-US" altLang="zh-TW" sz="2000" dirty="0" smtClean="0"/>
              <a:t>, David (</a:t>
            </a:r>
            <a:r>
              <a:rPr lang="en-US" altLang="zh-TW" sz="2000" dirty="0" err="1" smtClean="0"/>
              <a:t>eds</a:t>
            </a:r>
            <a:r>
              <a:rPr lang="en-US" altLang="zh-TW" sz="2000" dirty="0" smtClean="0"/>
              <a:t>) </a:t>
            </a:r>
            <a:r>
              <a:rPr lang="en-US" altLang="zh-TW" sz="2000" i="1" dirty="0" smtClean="0"/>
              <a:t>Modality and structure in signed and spoken language.</a:t>
            </a:r>
            <a:r>
              <a:rPr lang="en-US" altLang="zh-TW" sz="2000" dirty="0" smtClean="0"/>
              <a:t> Cambridge: Cambridge University Press. pp. 296-319</a:t>
            </a:r>
            <a:endParaRPr lang="zh-TW" altLang="zh-TW" sz="2000" dirty="0" smtClean="0"/>
          </a:p>
          <a:p>
            <a:pPr algn="just"/>
            <a:r>
              <a:rPr lang="en-US" altLang="zh-TW" sz="2000" dirty="0" smtClean="0"/>
              <a:t>Warden, D. A.</a:t>
            </a:r>
            <a:r>
              <a:rPr lang="en-US" altLang="zh-TW" sz="2000" i="1" dirty="0" smtClean="0"/>
              <a:t> </a:t>
            </a:r>
            <a:r>
              <a:rPr lang="en-US" altLang="zh-TW" sz="2000" dirty="0" smtClean="0"/>
              <a:t>1976</a:t>
            </a:r>
            <a:r>
              <a:rPr lang="en-US" altLang="zh-TW" sz="2000" i="1" dirty="0" smtClean="0"/>
              <a:t>. </a:t>
            </a:r>
            <a:r>
              <a:rPr lang="en-US" altLang="zh-TW" sz="2000" dirty="0" smtClean="0"/>
              <a:t>The influence of context on children‘s use of identifying expressions and reference</a:t>
            </a:r>
            <a:r>
              <a:rPr lang="en-US" altLang="zh-TW" sz="2000" i="1" dirty="0" smtClean="0"/>
              <a:t>. British Journal of Psychology, </a:t>
            </a:r>
            <a:r>
              <a:rPr lang="en-US" altLang="zh-TW" sz="2000" dirty="0" smtClean="0"/>
              <a:t>67</a:t>
            </a:r>
            <a:r>
              <a:rPr lang="en-US" altLang="zh-TW" sz="2000" i="1" dirty="0" smtClean="0"/>
              <a:t>, </a:t>
            </a:r>
            <a:r>
              <a:rPr lang="en-US" altLang="zh-TW" sz="2000" dirty="0" smtClean="0"/>
              <a:t>101</a:t>
            </a:r>
            <a:r>
              <a:rPr lang="en-US" altLang="zh-TW" sz="2000" i="1" dirty="0" smtClean="0"/>
              <a:t>–</a:t>
            </a:r>
            <a:r>
              <a:rPr lang="en-US" altLang="zh-TW" sz="2000" dirty="0" smtClean="0"/>
              <a:t>112</a:t>
            </a:r>
            <a:r>
              <a:rPr lang="en-US" altLang="zh-TW" sz="2000" i="1" dirty="0" smtClean="0"/>
              <a:t>.</a:t>
            </a:r>
            <a:r>
              <a:rPr lang="en-US" altLang="zh-TW" sz="2000" dirty="0" smtClean="0"/>
              <a:t> </a:t>
            </a:r>
            <a:endParaRPr lang="zh-TW" altLang="zh-TW" sz="2000" dirty="0" smtClean="0"/>
          </a:p>
          <a:p>
            <a:pPr lvl="0" algn="just"/>
            <a:r>
              <a:rPr lang="en-US" altLang="zh-TW" sz="2000" dirty="0" smtClean="0"/>
              <a:t>Wigglesworth, G. 1990. </a:t>
            </a:r>
            <a:r>
              <a:rPr lang="en-US" altLang="zh-TW" sz="2000" dirty="0" err="1" smtClean="0"/>
              <a:t>Children''s</a:t>
            </a:r>
            <a:r>
              <a:rPr lang="en-US" altLang="zh-TW" sz="2000" dirty="0" smtClean="0"/>
              <a:t> narrative acquisition: A study of some aspects of reference and anaphora. </a:t>
            </a:r>
            <a:r>
              <a:rPr lang="en-US" altLang="zh-TW" sz="2000" i="1" dirty="0" smtClean="0"/>
              <a:t>First Language</a:t>
            </a:r>
            <a:r>
              <a:rPr lang="en-US" altLang="zh-TW" sz="2000" dirty="0" smtClean="0"/>
              <a:t>, 10(29), 105-125.</a:t>
            </a:r>
            <a:endParaRPr lang="zh-TW" altLang="zh-TW" sz="2000" dirty="0" smtClean="0"/>
          </a:p>
          <a:p>
            <a:r>
              <a:rPr lang="en-US" altLang="zh-TW" sz="2000" dirty="0" smtClean="0"/>
              <a:t>Wong, Anita Mei Yin. 2001. </a:t>
            </a:r>
            <a:r>
              <a:rPr lang="en-US" altLang="zh-TW" sz="2000" i="1" dirty="0" smtClean="0"/>
              <a:t>Who are you talking about? The development of reference in Cantonese-speaking children with and without specific language impairment. </a:t>
            </a:r>
            <a:r>
              <a:rPr lang="en-US" altLang="zh-TW" sz="2000" dirty="0" err="1" smtClean="0"/>
              <a:t>Ph.D</a:t>
            </a:r>
            <a:r>
              <a:rPr lang="en-US" altLang="zh-TW" sz="2000" dirty="0" smtClean="0"/>
              <a:t> dissertation. The University of British Columbia. .</a:t>
            </a:r>
            <a:endParaRPr lang="zh-TW" altLang="zh-TW" sz="2000" dirty="0" smtClean="0"/>
          </a:p>
          <a:p>
            <a:r>
              <a:rPr lang="en-US" altLang="zh-TW" sz="2000" dirty="0" smtClean="0"/>
              <a:t> Wong, Anita M.Y. &amp; Judith Johnston. 2004. The development of discourse referencing in Cantonese-speaking children. </a:t>
            </a:r>
            <a:r>
              <a:rPr lang="en-US" altLang="zh-TW" sz="2000" i="1" dirty="0" smtClean="0"/>
              <a:t>Journal of Child Language</a:t>
            </a:r>
            <a:r>
              <a:rPr lang="en-US" altLang="zh-TW" sz="2000" dirty="0" smtClean="0"/>
              <a:t>, 31, p.633-660. </a:t>
            </a:r>
            <a:endParaRPr lang="zh-TW" altLang="zh-TW" sz="2000" dirty="0" smtClean="0"/>
          </a:p>
          <a:p>
            <a:pPr algn="just"/>
            <a:r>
              <a:rPr lang="en-GB" altLang="zh-TW" sz="2000" dirty="0" smtClean="0"/>
              <a:t>Wong, Sin-Ping Cathy. 1998. The Acquisition of Cantonese Noun Phrases. UMI </a:t>
            </a:r>
            <a:r>
              <a:rPr lang="en-GB" altLang="zh-TW" sz="2000" dirty="0" err="1" smtClean="0"/>
              <a:t>Ph.D</a:t>
            </a:r>
            <a:r>
              <a:rPr lang="en-GB" altLang="zh-TW" sz="2000" dirty="0" smtClean="0"/>
              <a:t> dissertation, University of Hawaii</a:t>
            </a:r>
            <a:r>
              <a:rPr lang="en-GB" altLang="zh-TW" sz="2000" dirty="0" smtClean="0"/>
              <a:t>.</a:t>
            </a:r>
            <a:endParaRPr lang="en-GB" altLang="zh-TW" sz="2000" dirty="0" smtClean="0"/>
          </a:p>
        </p:txBody>
      </p:sp>
      <p:sp>
        <p:nvSpPr>
          <p:cNvPr id="3" name="Slide Number Placeholder 2"/>
          <p:cNvSpPr>
            <a:spLocks noGrp="1"/>
          </p:cNvSpPr>
          <p:nvPr>
            <p:ph type="sldNum" sz="quarter" idx="12"/>
          </p:nvPr>
        </p:nvSpPr>
        <p:spPr/>
        <p:txBody>
          <a:bodyPr/>
          <a:lstStyle/>
          <a:p>
            <a:fld id="{26CFF094-8B55-4021-9F24-89C5C37C37A5}" type="slidenum">
              <a:rPr lang="en-US" smtClean="0"/>
              <a:pPr/>
              <a:t>63</a:t>
            </a:fld>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143000"/>
            <a:ext cx="9144000" cy="5410200"/>
          </a:xfrm>
        </p:spPr>
        <p:txBody>
          <a:bodyPr>
            <a:noAutofit/>
          </a:bodyPr>
          <a:lstStyle/>
          <a:p>
            <a:r>
              <a:rPr lang="en-US" altLang="zh-TW" sz="2400" dirty="0" smtClean="0">
                <a:ea typeface="新細明體" charset="-120"/>
              </a:rPr>
              <a:t>How different characters are </a:t>
            </a:r>
            <a:r>
              <a:rPr lang="en-US" altLang="zh-TW" sz="2400" i="1" dirty="0" smtClean="0">
                <a:solidFill>
                  <a:srgbClr val="FF0000"/>
                </a:solidFill>
                <a:ea typeface="新細明體" charset="-120"/>
              </a:rPr>
              <a:t>introduced</a:t>
            </a:r>
            <a:r>
              <a:rPr lang="en-US" altLang="zh-TW" sz="2400" dirty="0" smtClean="0">
                <a:ea typeface="新細明體" charset="-120"/>
              </a:rPr>
              <a:t>, </a:t>
            </a:r>
            <a:r>
              <a:rPr lang="en-US" altLang="zh-TW" sz="2400" i="1" dirty="0" smtClean="0">
                <a:solidFill>
                  <a:srgbClr val="FF0000"/>
                </a:solidFill>
                <a:ea typeface="新細明體" charset="-120"/>
              </a:rPr>
              <a:t>maintained </a:t>
            </a:r>
            <a:r>
              <a:rPr lang="en-US" altLang="zh-TW" sz="2400" dirty="0" smtClean="0">
                <a:ea typeface="新細明體" charset="-120"/>
              </a:rPr>
              <a:t>and </a:t>
            </a:r>
            <a:r>
              <a:rPr lang="en-US" altLang="zh-TW" sz="2400" i="1" dirty="0" smtClean="0">
                <a:solidFill>
                  <a:srgbClr val="FF0000"/>
                </a:solidFill>
                <a:ea typeface="新細明體" charset="-120"/>
              </a:rPr>
              <a:t>reintroduced</a:t>
            </a:r>
            <a:r>
              <a:rPr lang="en-US" altLang="zh-TW" sz="2400" dirty="0" smtClean="0">
                <a:ea typeface="新細明體" charset="-120"/>
              </a:rPr>
              <a:t> by </a:t>
            </a:r>
            <a:r>
              <a:rPr lang="en-US" altLang="zh-TW" sz="2400" dirty="0" err="1" smtClean="0">
                <a:ea typeface="新細明體" charset="-120"/>
              </a:rPr>
              <a:t>nominals</a:t>
            </a:r>
            <a:r>
              <a:rPr lang="en-US" altLang="zh-TW" sz="2400" dirty="0" smtClean="0">
                <a:ea typeface="新細明體" charset="-120"/>
              </a:rPr>
              <a:t> </a:t>
            </a:r>
            <a:r>
              <a:rPr lang="en-US" altLang="zh-TW" sz="2400" dirty="0" smtClean="0">
                <a:ea typeface="新細明體" charset="-120"/>
              </a:rPr>
              <a:t>in </a:t>
            </a:r>
            <a:r>
              <a:rPr lang="en-US" altLang="zh-TW" sz="2400" dirty="0" smtClean="0">
                <a:ea typeface="新細明體" charset="-120"/>
              </a:rPr>
              <a:t>a narrative discourse.</a:t>
            </a:r>
          </a:p>
          <a:p>
            <a:endParaRPr lang="en-US" altLang="zh-TW" sz="2400" dirty="0" smtClean="0">
              <a:ea typeface="新細明體" charset="-120"/>
            </a:endParaRPr>
          </a:p>
          <a:p>
            <a:r>
              <a:rPr lang="en-US" altLang="zh-TW" sz="2400" dirty="0" err="1" smtClean="0">
                <a:ea typeface="新細明體" charset="-120"/>
              </a:rPr>
              <a:t>Levelt</a:t>
            </a:r>
            <a:r>
              <a:rPr lang="en-US" altLang="zh-TW" sz="2400" dirty="0" smtClean="0">
                <a:ea typeface="新細明體" charset="-120"/>
              </a:rPr>
              <a:t> (1989):</a:t>
            </a:r>
          </a:p>
          <a:p>
            <a:pPr marL="898525" lvl="1" indent="-277813">
              <a:lnSpc>
                <a:spcPct val="110000"/>
              </a:lnSpc>
            </a:pPr>
            <a:r>
              <a:rPr lang="en-US" altLang="zh-TW" sz="2400" dirty="0" smtClean="0">
                <a:ea typeface="新細明體" charset="-120"/>
              </a:rPr>
              <a:t>Adult speakers create and maintain a mental model of a given discourse, and use this model to </a:t>
            </a:r>
            <a:r>
              <a:rPr lang="en-US" altLang="zh-TW" sz="2400" i="1" dirty="0" smtClean="0">
                <a:solidFill>
                  <a:srgbClr val="FF0000"/>
                </a:solidFill>
                <a:ea typeface="新細明體" charset="-120"/>
              </a:rPr>
              <a:t>make decisions about the content and form of utterances</a:t>
            </a:r>
            <a:r>
              <a:rPr lang="en-US" altLang="zh-TW" sz="2400" dirty="0" smtClean="0">
                <a:ea typeface="新細明體" charset="-120"/>
              </a:rPr>
              <a:t>.</a:t>
            </a:r>
          </a:p>
          <a:p>
            <a:pPr marL="898525" lvl="1" indent="-277813">
              <a:lnSpc>
                <a:spcPct val="110000"/>
              </a:lnSpc>
            </a:pPr>
            <a:r>
              <a:rPr lang="en-US" altLang="zh-TW" sz="2400" dirty="0" smtClean="0">
                <a:ea typeface="新細明體" charset="-120"/>
              </a:rPr>
              <a:t>Decisions </a:t>
            </a:r>
            <a:r>
              <a:rPr lang="en-US" altLang="zh-TW" sz="2400" dirty="0" smtClean="0">
                <a:ea typeface="新細明體" charset="-120"/>
              </a:rPr>
              <a:t>about </a:t>
            </a:r>
            <a:r>
              <a:rPr lang="en-US" altLang="zh-TW" sz="2400" dirty="0" err="1" smtClean="0">
                <a:ea typeface="新細明體" charset="-120"/>
              </a:rPr>
              <a:t>nominals</a:t>
            </a:r>
            <a:r>
              <a:rPr lang="en-US" altLang="zh-TW" sz="2400" dirty="0" smtClean="0">
                <a:ea typeface="新細明體" charset="-120"/>
              </a:rPr>
              <a:t> </a:t>
            </a:r>
            <a:r>
              <a:rPr lang="en-US" altLang="zh-TW" sz="2400" dirty="0" smtClean="0">
                <a:ea typeface="新細明體" charset="-120"/>
              </a:rPr>
              <a:t>are </a:t>
            </a:r>
            <a:r>
              <a:rPr lang="en-US" altLang="zh-TW" sz="2400" i="1" dirty="0" smtClean="0">
                <a:solidFill>
                  <a:srgbClr val="FF0000"/>
                </a:solidFill>
                <a:ea typeface="新細明體" charset="-120"/>
              </a:rPr>
              <a:t>based on speaker’s presupposition about the listener’s knowledge of the referent </a:t>
            </a:r>
            <a:r>
              <a:rPr lang="en-US" altLang="zh-TW" sz="2400" dirty="0" smtClean="0">
                <a:ea typeface="新細明體" charset="-120"/>
              </a:rPr>
              <a:t>as it is represented in this mental model. </a:t>
            </a:r>
          </a:p>
          <a:p>
            <a:endParaRPr lang="zh-TW" altLang="en-US" sz="2400" dirty="0"/>
          </a:p>
        </p:txBody>
      </p:sp>
      <p:sp>
        <p:nvSpPr>
          <p:cNvPr id="3" name="Slide Number Placeholder 2"/>
          <p:cNvSpPr>
            <a:spLocks noGrp="1"/>
          </p:cNvSpPr>
          <p:nvPr>
            <p:ph type="sldNum" sz="quarter" idx="12"/>
          </p:nvPr>
        </p:nvSpPr>
        <p:spPr/>
        <p:txBody>
          <a:bodyPr/>
          <a:lstStyle/>
          <a:p>
            <a:fld id="{26CFF094-8B55-4021-9F24-89C5C37C37A5}" type="slidenum">
              <a:rPr lang="en-US" smtClean="0"/>
              <a:pPr/>
              <a:t>7</a:t>
            </a:fld>
            <a:endParaRPr lang="en-US" dirty="0"/>
          </a:p>
        </p:txBody>
      </p:sp>
      <p:sp>
        <p:nvSpPr>
          <p:cNvPr id="4" name="Title 3"/>
          <p:cNvSpPr>
            <a:spLocks noGrp="1"/>
          </p:cNvSpPr>
          <p:nvPr>
            <p:ph type="title"/>
          </p:nvPr>
        </p:nvSpPr>
        <p:spPr>
          <a:xfrm>
            <a:off x="457200" y="0"/>
            <a:ext cx="8458200" cy="1143000"/>
          </a:xfrm>
        </p:spPr>
        <p:txBody>
          <a:bodyPr>
            <a:normAutofit fontScale="90000"/>
          </a:bodyPr>
          <a:lstStyle/>
          <a:p>
            <a:r>
              <a:rPr lang="en-US" altLang="zh-TW" sz="3300" dirty="0" smtClean="0">
                <a:solidFill>
                  <a:srgbClr val="000099"/>
                </a:solidFill>
              </a:rPr>
              <a:t>Literature Review:</a:t>
            </a:r>
            <a:r>
              <a:rPr lang="en-US" altLang="zh-TW" dirty="0" smtClean="0">
                <a:solidFill>
                  <a:srgbClr val="000099"/>
                </a:solidFill>
              </a:rPr>
              <a:t/>
            </a:r>
            <a:br>
              <a:rPr lang="en-US" altLang="zh-TW" dirty="0" smtClean="0">
                <a:solidFill>
                  <a:srgbClr val="000099"/>
                </a:solidFill>
              </a:rPr>
            </a:br>
            <a:r>
              <a:rPr lang="en-US" altLang="zh-TW" sz="3300" dirty="0" smtClean="0">
                <a:solidFill>
                  <a:srgbClr val="000099"/>
                </a:solidFill>
              </a:rPr>
              <a:t>What is discourse referencing in narratives?</a:t>
            </a:r>
            <a:endParaRPr lang="zh-TW" altLang="en-US" sz="3300" dirty="0">
              <a:solidFill>
                <a:srgbClr val="000099"/>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altLang="zh-TW" dirty="0" err="1" smtClean="0"/>
              <a:t>Nominals</a:t>
            </a:r>
            <a:r>
              <a:rPr lang="en-US" altLang="zh-TW" dirty="0" smtClean="0"/>
              <a:t> </a:t>
            </a:r>
            <a:r>
              <a:rPr lang="en-US" altLang="zh-TW" dirty="0" smtClean="0"/>
              <a:t>can be </a:t>
            </a:r>
            <a:r>
              <a:rPr lang="en-US" altLang="zh-TW" dirty="0" smtClean="0">
                <a:solidFill>
                  <a:srgbClr val="FF0000"/>
                </a:solidFill>
              </a:rPr>
              <a:t>specific </a:t>
            </a:r>
            <a:r>
              <a:rPr lang="en-US" altLang="zh-TW" dirty="0" smtClean="0">
                <a:solidFill>
                  <a:schemeClr val="tx1">
                    <a:lumMod val="95000"/>
                    <a:lumOff val="5000"/>
                  </a:schemeClr>
                </a:solidFill>
              </a:rPr>
              <a:t>or</a:t>
            </a:r>
            <a:r>
              <a:rPr lang="en-US" altLang="zh-TW" dirty="0" smtClean="0">
                <a:solidFill>
                  <a:srgbClr val="FF0000"/>
                </a:solidFill>
              </a:rPr>
              <a:t> non-specific</a:t>
            </a:r>
            <a:r>
              <a:rPr lang="en-US" altLang="zh-TW" dirty="0" smtClean="0"/>
              <a:t>, </a:t>
            </a:r>
            <a:r>
              <a:rPr lang="en-US" altLang="zh-TW" dirty="0" smtClean="0">
                <a:solidFill>
                  <a:srgbClr val="FF0000"/>
                </a:solidFill>
              </a:rPr>
              <a:t>definite</a:t>
            </a:r>
            <a:r>
              <a:rPr lang="en-US" altLang="zh-TW" dirty="0" smtClean="0"/>
              <a:t> or </a:t>
            </a:r>
            <a:r>
              <a:rPr lang="en-US" altLang="zh-TW" dirty="0" smtClean="0">
                <a:solidFill>
                  <a:srgbClr val="FF0000"/>
                </a:solidFill>
              </a:rPr>
              <a:t>indefinite</a:t>
            </a:r>
            <a:r>
              <a:rPr lang="en-US" altLang="zh-TW" dirty="0" smtClean="0"/>
              <a:t>, </a:t>
            </a:r>
            <a:r>
              <a:rPr lang="en-US" altLang="zh-TW" dirty="0" smtClean="0">
                <a:solidFill>
                  <a:srgbClr val="FF0000"/>
                </a:solidFill>
              </a:rPr>
              <a:t>generic</a:t>
            </a:r>
            <a:r>
              <a:rPr lang="en-US" altLang="zh-TW" dirty="0" smtClean="0"/>
              <a:t> or </a:t>
            </a:r>
            <a:r>
              <a:rPr lang="en-US" altLang="zh-TW" dirty="0" smtClean="0">
                <a:solidFill>
                  <a:srgbClr val="FF0000"/>
                </a:solidFill>
              </a:rPr>
              <a:t>non-generic</a:t>
            </a:r>
            <a:r>
              <a:rPr lang="en-US" altLang="zh-TW" dirty="0" smtClean="0"/>
              <a:t>. </a:t>
            </a:r>
          </a:p>
          <a:p>
            <a:r>
              <a:rPr lang="en-US" altLang="zh-TW" dirty="0" smtClean="0"/>
              <a:t>A nominal </a:t>
            </a:r>
            <a:r>
              <a:rPr lang="en-US" altLang="zh-TW" dirty="0" smtClean="0"/>
              <a:t>is said to be </a:t>
            </a:r>
            <a:r>
              <a:rPr lang="en-US" altLang="zh-TW" i="1" dirty="0" smtClean="0">
                <a:solidFill>
                  <a:srgbClr val="000099"/>
                </a:solidFill>
              </a:rPr>
              <a:t>specific</a:t>
            </a:r>
            <a:r>
              <a:rPr lang="en-US" altLang="zh-TW" dirty="0" smtClean="0"/>
              <a:t> if the speaker has in mind a particular referent to be referred to.</a:t>
            </a:r>
          </a:p>
        </p:txBody>
      </p:sp>
      <p:sp>
        <p:nvSpPr>
          <p:cNvPr id="3" name="Slide Number Placeholder 2"/>
          <p:cNvSpPr>
            <a:spLocks noGrp="1"/>
          </p:cNvSpPr>
          <p:nvPr>
            <p:ph type="sldNum" sz="quarter" idx="12"/>
          </p:nvPr>
        </p:nvSpPr>
        <p:spPr>
          <a:xfrm>
            <a:off x="8799672" y="6407944"/>
            <a:ext cx="365760" cy="365125"/>
          </a:xfrm>
        </p:spPr>
        <p:txBody>
          <a:bodyPr/>
          <a:lstStyle/>
          <a:p>
            <a:fld id="{26CFF094-8B55-4021-9F24-89C5C37C37A5}" type="slidenum">
              <a:rPr lang="en-US" smtClean="0"/>
              <a:pPr/>
              <a:t>8</a:t>
            </a:fld>
            <a:endParaRPr lang="en-US"/>
          </a:p>
        </p:txBody>
      </p:sp>
      <p:sp>
        <p:nvSpPr>
          <p:cNvPr id="4" name="Title 3"/>
          <p:cNvSpPr>
            <a:spLocks noGrp="1"/>
          </p:cNvSpPr>
          <p:nvPr>
            <p:ph type="title"/>
          </p:nvPr>
        </p:nvSpPr>
        <p:spPr>
          <a:xfrm>
            <a:off x="152400" y="152400"/>
            <a:ext cx="9144000" cy="1143000"/>
          </a:xfrm>
        </p:spPr>
        <p:txBody>
          <a:bodyPr>
            <a:noAutofit/>
          </a:bodyPr>
          <a:lstStyle/>
          <a:p>
            <a:r>
              <a:rPr lang="en-US" altLang="zh-TW" sz="3000" dirty="0" smtClean="0">
                <a:solidFill>
                  <a:srgbClr val="000099"/>
                </a:solidFill>
              </a:rPr>
              <a:t>Literature Review:</a:t>
            </a:r>
            <a:br>
              <a:rPr lang="en-US" altLang="zh-TW" sz="3000" dirty="0" smtClean="0">
                <a:solidFill>
                  <a:srgbClr val="000099"/>
                </a:solidFill>
              </a:rPr>
            </a:br>
            <a:r>
              <a:rPr lang="en-US" altLang="zh-TW" sz="3000" dirty="0" smtClean="0">
                <a:solidFill>
                  <a:srgbClr val="000099"/>
                </a:solidFill>
              </a:rPr>
              <a:t>Referencing strategies &amp; (in)definiteness of </a:t>
            </a:r>
            <a:r>
              <a:rPr lang="en-US" altLang="zh-TW" sz="3000" dirty="0" err="1" smtClean="0">
                <a:solidFill>
                  <a:srgbClr val="000099"/>
                </a:solidFill>
              </a:rPr>
              <a:t>nominals</a:t>
            </a:r>
            <a:endParaRPr lang="zh-TW" altLang="en-US" sz="3000" dirty="0">
              <a:solidFill>
                <a:srgbClr val="000099"/>
              </a:solidFill>
            </a:endParaRPr>
          </a:p>
        </p:txBody>
      </p:sp>
      <p:sp>
        <p:nvSpPr>
          <p:cNvPr id="5" name="TextBox 4"/>
          <p:cNvSpPr txBox="1"/>
          <p:nvPr/>
        </p:nvSpPr>
        <p:spPr>
          <a:xfrm>
            <a:off x="152400" y="4572000"/>
            <a:ext cx="1752600" cy="461665"/>
          </a:xfrm>
          <a:prstGeom prst="rect">
            <a:avLst/>
          </a:prstGeom>
          <a:solidFill>
            <a:schemeClr val="accent6">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algn="ctr"/>
            <a:r>
              <a:rPr lang="en-US" altLang="zh-TW" sz="2400" dirty="0" smtClean="0">
                <a:solidFill>
                  <a:srgbClr val="000099"/>
                </a:solidFill>
              </a:rPr>
              <a:t>Specific</a:t>
            </a:r>
            <a:endParaRPr lang="zh-TW" altLang="en-US" sz="2400" dirty="0">
              <a:solidFill>
                <a:srgbClr val="000099"/>
              </a:solidFill>
            </a:endParaRPr>
          </a:p>
        </p:txBody>
      </p:sp>
      <p:sp>
        <p:nvSpPr>
          <p:cNvPr id="6" name="TextBox 5"/>
          <p:cNvSpPr txBox="1"/>
          <p:nvPr/>
        </p:nvSpPr>
        <p:spPr>
          <a:xfrm>
            <a:off x="2438400" y="4114800"/>
            <a:ext cx="1447800" cy="461665"/>
          </a:xfrm>
          <a:prstGeom prst="rect">
            <a:avLst/>
          </a:prstGeom>
          <a:solidFill>
            <a:schemeClr val="accent6">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en-US" altLang="zh-TW" sz="2400" dirty="0" smtClean="0">
                <a:solidFill>
                  <a:srgbClr val="000099"/>
                </a:solidFill>
              </a:rPr>
              <a:t>Definite</a:t>
            </a:r>
            <a:endParaRPr lang="zh-TW" altLang="en-US" sz="2400" dirty="0">
              <a:solidFill>
                <a:srgbClr val="000099"/>
              </a:solidFill>
            </a:endParaRPr>
          </a:p>
        </p:txBody>
      </p:sp>
      <p:sp>
        <p:nvSpPr>
          <p:cNvPr id="7" name="TextBox 6"/>
          <p:cNvSpPr txBox="1"/>
          <p:nvPr/>
        </p:nvSpPr>
        <p:spPr>
          <a:xfrm>
            <a:off x="2438400" y="5405735"/>
            <a:ext cx="1600200" cy="461665"/>
          </a:xfrm>
          <a:prstGeom prst="rect">
            <a:avLst/>
          </a:prstGeom>
          <a:solidFill>
            <a:schemeClr val="accent6">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en-US" altLang="zh-TW" sz="2400" dirty="0" smtClean="0">
                <a:solidFill>
                  <a:srgbClr val="000099"/>
                </a:solidFill>
              </a:rPr>
              <a:t>Indefinite</a:t>
            </a:r>
            <a:endParaRPr lang="zh-TW" altLang="en-US" sz="2400" dirty="0">
              <a:solidFill>
                <a:srgbClr val="000099"/>
              </a:solidFill>
            </a:endParaRPr>
          </a:p>
        </p:txBody>
      </p:sp>
      <p:cxnSp>
        <p:nvCxnSpPr>
          <p:cNvPr id="9" name="Straight Arrow Connector 8"/>
          <p:cNvCxnSpPr>
            <a:stCxn id="5" idx="3"/>
          </p:cNvCxnSpPr>
          <p:nvPr/>
        </p:nvCxnSpPr>
        <p:spPr>
          <a:xfrm flipV="1">
            <a:off x="1905000" y="4572001"/>
            <a:ext cx="533400" cy="230832"/>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stCxn id="5" idx="3"/>
          </p:cNvCxnSpPr>
          <p:nvPr/>
        </p:nvCxnSpPr>
        <p:spPr>
          <a:xfrm>
            <a:off x="1905000" y="4802833"/>
            <a:ext cx="533400" cy="607367"/>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4343400" y="3733800"/>
            <a:ext cx="4572000" cy="1107996"/>
          </a:xfrm>
          <a:prstGeom prst="rect">
            <a:avLst/>
          </a:prstGeom>
          <a:solidFill>
            <a:schemeClr val="accent6">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en-US" altLang="zh-TW" sz="2200" dirty="0" smtClean="0">
                <a:solidFill>
                  <a:srgbClr val="000099"/>
                </a:solidFill>
              </a:rPr>
              <a:t>If the speaker assumes that the referent is identifiable to the addressee</a:t>
            </a:r>
            <a:endParaRPr lang="zh-TW" altLang="en-US" sz="2200" dirty="0">
              <a:solidFill>
                <a:srgbClr val="000099"/>
              </a:solidFill>
            </a:endParaRPr>
          </a:p>
        </p:txBody>
      </p:sp>
      <p:sp>
        <p:nvSpPr>
          <p:cNvPr id="17" name="TextBox 16"/>
          <p:cNvSpPr txBox="1"/>
          <p:nvPr/>
        </p:nvSpPr>
        <p:spPr>
          <a:xfrm>
            <a:off x="4343400" y="5216604"/>
            <a:ext cx="4572000" cy="1107996"/>
          </a:xfrm>
          <a:prstGeom prst="rect">
            <a:avLst/>
          </a:prstGeom>
          <a:solidFill>
            <a:schemeClr val="accent6">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en-US" altLang="zh-TW" sz="2200" dirty="0" smtClean="0">
                <a:solidFill>
                  <a:srgbClr val="000099"/>
                </a:solidFill>
              </a:rPr>
              <a:t>If the speaker assumes that the referent is NOT identifiable to the addressee</a:t>
            </a:r>
            <a:endParaRPr lang="zh-TW" altLang="en-US" sz="2200" dirty="0">
              <a:solidFill>
                <a:srgbClr val="000099"/>
              </a:solidFill>
            </a:endParaRPr>
          </a:p>
        </p:txBody>
      </p:sp>
      <p:cxnSp>
        <p:nvCxnSpPr>
          <p:cNvPr id="19" name="Straight Arrow Connector 18"/>
          <p:cNvCxnSpPr/>
          <p:nvPr/>
        </p:nvCxnSpPr>
        <p:spPr>
          <a:xfrm>
            <a:off x="3962400" y="4343400"/>
            <a:ext cx="304800" cy="158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4038600" y="5637212"/>
            <a:ext cx="304800" cy="158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1905000"/>
            <a:ext cx="8839200" cy="2209800"/>
          </a:xfrm>
        </p:spPr>
        <p:txBody>
          <a:bodyPr>
            <a:noAutofit/>
          </a:bodyPr>
          <a:lstStyle/>
          <a:p>
            <a:r>
              <a:rPr lang="en-US" altLang="zh-TW" sz="2800" dirty="0" smtClean="0"/>
              <a:t>In Cantonese, the referential property of </a:t>
            </a:r>
            <a:r>
              <a:rPr lang="en-US" altLang="zh-TW" sz="2800" dirty="0" smtClean="0"/>
              <a:t>a nominal is </a:t>
            </a:r>
            <a:r>
              <a:rPr lang="en-US" altLang="zh-TW" sz="2800" dirty="0" smtClean="0"/>
              <a:t>determined by:</a:t>
            </a:r>
          </a:p>
          <a:p>
            <a:pPr>
              <a:buNone/>
            </a:pPr>
            <a:endParaRPr lang="en-US" altLang="zh-TW" sz="2800" dirty="0" smtClean="0"/>
          </a:p>
          <a:p>
            <a:pPr lvl="1"/>
            <a:r>
              <a:rPr lang="en-US" altLang="zh-TW" sz="2800" dirty="0" smtClean="0"/>
              <a:t>the </a:t>
            </a:r>
            <a:r>
              <a:rPr lang="en-US" altLang="zh-TW" sz="2800" dirty="0" smtClean="0"/>
              <a:t>internal composition </a:t>
            </a:r>
            <a:r>
              <a:rPr lang="en-US" altLang="zh-TW" sz="2800" dirty="0" smtClean="0"/>
              <a:t>of the </a:t>
            </a:r>
            <a:r>
              <a:rPr lang="en-US" altLang="zh-TW" sz="2800" dirty="0" smtClean="0"/>
              <a:t>nominal</a:t>
            </a:r>
            <a:endParaRPr lang="en-US" altLang="zh-TW" sz="2800" dirty="0" smtClean="0"/>
          </a:p>
          <a:p>
            <a:pPr lvl="1"/>
            <a:r>
              <a:rPr lang="en-US" altLang="zh-TW" sz="2800" dirty="0" smtClean="0"/>
              <a:t>The syntactic position of the nominal </a:t>
            </a:r>
            <a:r>
              <a:rPr lang="en-US" altLang="zh-TW" sz="2800" dirty="0" smtClean="0"/>
              <a:t>in a sentence</a:t>
            </a:r>
          </a:p>
          <a:p>
            <a:pPr lvl="1"/>
            <a:endParaRPr lang="en-US" altLang="zh-TW" sz="2800" dirty="0" smtClean="0"/>
          </a:p>
          <a:p>
            <a:pPr marL="441325" lvl="1" indent="-49213">
              <a:buNone/>
            </a:pPr>
            <a:endParaRPr lang="zh-TW" altLang="en-US" sz="2800" dirty="0"/>
          </a:p>
        </p:txBody>
      </p:sp>
      <p:sp>
        <p:nvSpPr>
          <p:cNvPr id="3" name="Slide Number Placeholder 2"/>
          <p:cNvSpPr>
            <a:spLocks noGrp="1"/>
          </p:cNvSpPr>
          <p:nvPr>
            <p:ph type="sldNum" sz="quarter" idx="12"/>
          </p:nvPr>
        </p:nvSpPr>
        <p:spPr/>
        <p:txBody>
          <a:bodyPr/>
          <a:lstStyle/>
          <a:p>
            <a:fld id="{26CFF094-8B55-4021-9F24-89C5C37C37A5}" type="slidenum">
              <a:rPr lang="en-US" smtClean="0"/>
              <a:pPr/>
              <a:t>9</a:t>
            </a:fld>
            <a:endParaRPr lang="en-US" dirty="0"/>
          </a:p>
        </p:txBody>
      </p:sp>
      <p:sp>
        <p:nvSpPr>
          <p:cNvPr id="4" name="Title 3"/>
          <p:cNvSpPr>
            <a:spLocks noGrp="1"/>
          </p:cNvSpPr>
          <p:nvPr>
            <p:ph type="title"/>
          </p:nvPr>
        </p:nvSpPr>
        <p:spPr>
          <a:xfrm>
            <a:off x="76200" y="152400"/>
            <a:ext cx="8915400" cy="1143000"/>
          </a:xfrm>
        </p:spPr>
        <p:txBody>
          <a:bodyPr>
            <a:noAutofit/>
          </a:bodyPr>
          <a:lstStyle/>
          <a:p>
            <a:r>
              <a:rPr lang="en-US" altLang="zh-TW" sz="3400" dirty="0" smtClean="0">
                <a:solidFill>
                  <a:srgbClr val="000099"/>
                </a:solidFill>
              </a:rPr>
              <a:t>Literature Review:</a:t>
            </a:r>
            <a:br>
              <a:rPr lang="en-US" altLang="zh-TW" sz="3400" dirty="0" smtClean="0">
                <a:solidFill>
                  <a:srgbClr val="000099"/>
                </a:solidFill>
              </a:rPr>
            </a:br>
            <a:r>
              <a:rPr lang="en-US" altLang="zh-TW" sz="3400" dirty="0" smtClean="0">
                <a:solidFill>
                  <a:srgbClr val="000099"/>
                </a:solidFill>
              </a:rPr>
              <a:t>(In)definiteness of </a:t>
            </a:r>
            <a:r>
              <a:rPr lang="en-US" altLang="zh-TW" sz="3400" dirty="0" err="1" smtClean="0">
                <a:solidFill>
                  <a:srgbClr val="000099"/>
                </a:solidFill>
              </a:rPr>
              <a:t>nominals</a:t>
            </a:r>
            <a:r>
              <a:rPr lang="en-US" altLang="zh-TW" sz="3400" dirty="0" smtClean="0">
                <a:solidFill>
                  <a:srgbClr val="000099"/>
                </a:solidFill>
              </a:rPr>
              <a:t> </a:t>
            </a:r>
            <a:r>
              <a:rPr lang="en-US" altLang="zh-TW" sz="3400" dirty="0" smtClean="0">
                <a:solidFill>
                  <a:srgbClr val="000099"/>
                </a:solidFill>
              </a:rPr>
              <a:t>in Cantonese</a:t>
            </a:r>
            <a:endParaRPr lang="zh-TW" altLang="en-US" sz="3400" dirty="0">
              <a:solidFill>
                <a:srgbClr val="000099"/>
              </a:solidFill>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2387</TotalTime>
  <Words>6214</Words>
  <Application>Microsoft Office PowerPoint</Application>
  <PresentationFormat>On-screen Show (4:3)</PresentationFormat>
  <Paragraphs>965</Paragraphs>
  <Slides>63</Slides>
  <Notes>19</Notes>
  <HiddenSlides>0</HiddenSlides>
  <MMClips>0</MMClips>
  <ScaleCrop>false</ScaleCrop>
  <HeadingPairs>
    <vt:vector size="4" baseType="variant">
      <vt:variant>
        <vt:lpstr>Theme</vt:lpstr>
      </vt:variant>
      <vt:variant>
        <vt:i4>1</vt:i4>
      </vt:variant>
      <vt:variant>
        <vt:lpstr>Slide Titles</vt:lpstr>
      </vt:variant>
      <vt:variant>
        <vt:i4>63</vt:i4>
      </vt:variant>
    </vt:vector>
  </HeadingPairs>
  <TitlesOfParts>
    <vt:vector size="64" baseType="lpstr">
      <vt:lpstr>Concourse</vt:lpstr>
      <vt:lpstr>Development of NP structures and discourse referencing skill in spoken Cantonese narratives by deaf/hard-of-hearing children in a sign bilingual and co-enrolment setting</vt:lpstr>
      <vt:lpstr>Slide 2</vt:lpstr>
      <vt:lpstr>Slide 3</vt:lpstr>
      <vt:lpstr>Outline of this presentation</vt:lpstr>
      <vt:lpstr>Purpose of this study</vt:lpstr>
      <vt:lpstr>Literature Review:  Discourse referencing and nominal structures in Cantonese</vt:lpstr>
      <vt:lpstr>Literature Review: What is discourse referencing in narratives?</vt:lpstr>
      <vt:lpstr>Literature Review: Referencing strategies &amp; (in)definiteness of nominals</vt:lpstr>
      <vt:lpstr>Literature Review: (In)definiteness of nominals in Cantonese</vt:lpstr>
      <vt:lpstr>Literature Review: (In)definiteness of nominals in Cantonese</vt:lpstr>
      <vt:lpstr>Literature Review: (In)definiteness of nominals in Cantonese</vt:lpstr>
      <vt:lpstr>Literature Review: Acquisition of nominals, (in)definiteness  and discourse referencing in Chinese</vt:lpstr>
      <vt:lpstr>Literature Review: Acquisition of NPs in Chinese (Cantonese and Mandarin)</vt:lpstr>
      <vt:lpstr>Literature Review: Acquisition of nominals in Chinese (Cantonese and Mandarin)</vt:lpstr>
      <vt:lpstr>Literature Review: Acquisition of (in)definiteness in Chinese</vt:lpstr>
      <vt:lpstr>Literature Review: Acquisition of (in)definiteness in Chinese</vt:lpstr>
      <vt:lpstr>Literature Review: development of discourse referencing in narratives</vt:lpstr>
      <vt:lpstr>Literature Review: Previous studies on the development of discourse referencing in narratives</vt:lpstr>
      <vt:lpstr>Literature Review: Previous studies on the development of discourse referencing in narratives</vt:lpstr>
      <vt:lpstr>Literature Review: Previous studies on the development of discourse referencing in narratives</vt:lpstr>
      <vt:lpstr>Research issues specific to the spoken language development of deaf/hard-of-hearing children (d/hh children)</vt:lpstr>
      <vt:lpstr>Research issues specific to the spoken language development of deaf/hard-of-hearing children (d/hh children)</vt:lpstr>
      <vt:lpstr>Research issues specific to the spoken language development of deaf/hard-of-hearing children (d/hh children)</vt:lpstr>
      <vt:lpstr>Slide 24</vt:lpstr>
      <vt:lpstr>Slide 25</vt:lpstr>
      <vt:lpstr>Four major research questions</vt:lpstr>
      <vt:lpstr>Methodology</vt:lpstr>
      <vt:lpstr>Methodology – d/hh children</vt:lpstr>
      <vt:lpstr>Methodology – d/hh children</vt:lpstr>
      <vt:lpstr>Slide 30</vt:lpstr>
      <vt:lpstr>Reynell Developmental Language Scale – Cantonese version</vt:lpstr>
      <vt:lpstr>3 levels of spoken Cantonese proficiency</vt:lpstr>
      <vt:lpstr>Methodology: narrative elicitation</vt:lpstr>
      <vt:lpstr>Elicitation materials – Bunny Story  (Modified from Horse story in Hickmann, 2003) </vt:lpstr>
      <vt:lpstr>Elicitation materials – Mouse Story  (Modified from Cat story in Hickmann, 2003) </vt:lpstr>
      <vt:lpstr>Methodology: narrative elicitation</vt:lpstr>
      <vt:lpstr>Methodology: Data Coding</vt:lpstr>
      <vt:lpstr>Preliminary Findings</vt:lpstr>
      <vt:lpstr>Preliminary Findings</vt:lpstr>
      <vt:lpstr>Referent Introduction: adults</vt:lpstr>
      <vt:lpstr>Referent Introduction:  Hearing adults vs d/hhchildren: </vt:lpstr>
      <vt:lpstr>Deaf/hard of hearing children: Referent Introduction</vt:lpstr>
      <vt:lpstr>Deaf/hard of hearing children: Referent Introduction</vt:lpstr>
      <vt:lpstr>Deaf/hard of hearing children: Referent Introduction</vt:lpstr>
      <vt:lpstr>Referent maintenance: hearing adults</vt:lpstr>
      <vt:lpstr>Referent maintenance:  hearing adults vs d/hh children</vt:lpstr>
      <vt:lpstr>Referent maintenance: d/hh children</vt:lpstr>
      <vt:lpstr>Referent reintroduction:  hearing adults vs d/hh children</vt:lpstr>
      <vt:lpstr>Referent reintroduction:  adults vs d/hh children</vt:lpstr>
      <vt:lpstr>Referent reintroduction:  adults vs d/hh children</vt:lpstr>
      <vt:lpstr>Summary and General discussion</vt:lpstr>
      <vt:lpstr>What underlies the predominance of bare NPs: influence from written Mandarin? </vt:lpstr>
      <vt:lpstr>What underlies the predominance of bare NPs: influence from written Mandarin? </vt:lpstr>
      <vt:lpstr>What underlies the predominance of bare NPs: influence from written Mandarin? </vt:lpstr>
      <vt:lpstr>What underlies the predominance of bare NPs: influence from Hong Kong Sign Language? </vt:lpstr>
      <vt:lpstr>What underlies the predominance of bare NPs: influence from Hong Kong Sign Language? </vt:lpstr>
      <vt:lpstr>What underlies the predominance of bare NPs: delayed development of nominal structures?</vt:lpstr>
      <vt:lpstr>What underlies the predominance of bare NPs: delayed development of nominal structures?</vt:lpstr>
      <vt:lpstr>What underlies the predominance of bare NPs: delayed development of nominal structures?</vt:lpstr>
      <vt:lpstr>What underlies the predominance of bare NPs: delayed development of nominal structures?</vt:lpstr>
      <vt:lpstr>References:</vt:lpstr>
      <vt:lpstr>Slide 62</vt:lpstr>
      <vt:lpstr>Slide 63</vt:lpstr>
    </vt:vector>
  </TitlesOfParts>
  <Company>CUHK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cslds_jc</dc:creator>
  <cp:lastModifiedBy>user</cp:lastModifiedBy>
  <cp:revision>265</cp:revision>
  <dcterms:created xsi:type="dcterms:W3CDTF">2010-12-02T01:43:51Z</dcterms:created>
  <dcterms:modified xsi:type="dcterms:W3CDTF">2011-03-04T11:03:31Z</dcterms:modified>
</cp:coreProperties>
</file>